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6" r:id="rId3"/>
    <p:sldId id="301" r:id="rId4"/>
    <p:sldId id="295" r:id="rId5"/>
    <p:sldId id="273" r:id="rId6"/>
    <p:sldId id="308" r:id="rId7"/>
    <p:sldId id="311" r:id="rId8"/>
    <p:sldId id="312" r:id="rId9"/>
    <p:sldId id="313" r:id="rId10"/>
    <p:sldId id="315" r:id="rId11"/>
    <p:sldId id="334" r:id="rId12"/>
    <p:sldId id="331" r:id="rId13"/>
    <p:sldId id="332" r:id="rId14"/>
    <p:sldId id="333" r:id="rId15"/>
    <p:sldId id="277" r:id="rId16"/>
    <p:sldId id="309" r:id="rId17"/>
    <p:sldId id="330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16" r:id="rId26"/>
    <p:sldId id="318" r:id="rId27"/>
    <p:sldId id="322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60" d="100"/>
          <a:sy n="60" d="100"/>
        </p:scale>
        <p:origin x="-1572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athai\Downloads\&#3611;&#3637;&#3651;&#3627;&#3617;&#3656;57_analysed%20(&#3609;&#3588;&#3619;&#3626;&#3623;&#3619;&#3619;&#3588;&#366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>
              <a:defRPr sz="3200"/>
            </a:pPr>
            <a:r>
              <a:rPr lang="th-TH" sz="3200" dirty="0"/>
              <a:t>จำนวน</a:t>
            </a:r>
            <a:r>
              <a:rPr lang="th-TH" sz="3200" u="none" dirty="0" smtClean="0"/>
              <a:t>ผู้บาดเจ็บและเสียชีวิต</a:t>
            </a:r>
          </a:p>
          <a:p>
            <a:pPr>
              <a:defRPr sz="3200"/>
            </a:pPr>
            <a:r>
              <a:rPr lang="th-TH" sz="3200" dirty="0" smtClean="0"/>
              <a:t>แยกตาม</a:t>
            </a:r>
            <a:r>
              <a:rPr lang="th-TH" sz="3200" dirty="0"/>
              <a:t>ประเภทรถ และเวลา</a:t>
            </a:r>
          </a:p>
          <a:p>
            <a:pPr>
              <a:defRPr sz="3200"/>
            </a:pPr>
            <a:r>
              <a:rPr lang="th-TH" sz="3200" dirty="0"/>
              <a:t>ปีใหม่ 2557 จ. นครสวรรค์</a:t>
            </a:r>
            <a:endParaRPr lang="en-US" sz="320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Sheet2!$A$3</c:f>
              <c:strCache>
                <c:ptCount val="1"/>
                <c:pt idx="0">
                  <c:v>รถมอเตอร์ไซค์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Sheet2!$B$3:$W$3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  <c:pt idx="12">
                  <c:v>9</c:v>
                </c:pt>
                <c:pt idx="13">
                  <c:v>7</c:v>
                </c:pt>
                <c:pt idx="14">
                  <c:v>10</c:v>
                </c:pt>
                <c:pt idx="15">
                  <c:v>13</c:v>
                </c:pt>
                <c:pt idx="16">
                  <c:v>6</c:v>
                </c:pt>
                <c:pt idx="17">
                  <c:v>6</c:v>
                </c:pt>
                <c:pt idx="18">
                  <c:v>11</c:v>
                </c:pt>
                <c:pt idx="19">
                  <c:v>4</c:v>
                </c:pt>
                <c:pt idx="20">
                  <c:v>6</c:v>
                </c:pt>
                <c:pt idx="2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รถปิคอัพ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Sheet2!$B$4:$W$4</c:f>
              <c:numCache>
                <c:formatCode>General</c:formatCode>
                <c:ptCount val="22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รถเก๋ง / แท็กซี่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Sheet2!$B$5:$W$5</c:f>
              <c:numCache>
                <c:formatCode>General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รถบรรทุก 6 ล้อขึ้นไป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Sheet2!$B$6:$W$6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Sheet2!$A$7</c:f>
              <c:strCache>
                <c:ptCount val="1"/>
                <c:pt idx="0">
                  <c:v>รถโดยสาร 4 ล้อขึ้นไป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Sheet2!$B$7:$W$7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Sheet2!$A$8</c:f>
              <c:strCache>
                <c:ptCount val="1"/>
                <c:pt idx="0">
                  <c:v>อื่น ๆ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Sheet2!$B$8:$W$8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</c:numCache>
            </c:numRef>
          </c:val>
        </c:ser>
        <c:marker val="1"/>
        <c:axId val="112809856"/>
        <c:axId val="112811392"/>
      </c:lineChart>
      <c:catAx>
        <c:axId val="112809856"/>
        <c:scaling>
          <c:orientation val="minMax"/>
        </c:scaling>
        <c:axPos val="b"/>
        <c:numFmt formatCode="General" sourceLinked="1"/>
        <c:majorTickMark val="none"/>
        <c:tickLblPos val="nextTo"/>
        <c:crossAx val="112811392"/>
        <c:crosses val="autoZero"/>
        <c:auto val="1"/>
        <c:lblAlgn val="ctr"/>
        <c:lblOffset val="100"/>
      </c:catAx>
      <c:valAx>
        <c:axId val="1128113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 </a:t>
                </a:r>
                <a:r>
                  <a:rPr lang="th-TH"/>
                  <a:t>จำนวน </a:t>
                </a:r>
                <a:r>
                  <a:rPr lang="en-US"/>
                  <a:t>(</a:t>
                </a:r>
                <a:r>
                  <a:rPr lang="th-TH"/>
                  <a:t>ราย)</a:t>
                </a:r>
                <a:endParaRPr lang="en-US"/>
              </a:p>
            </c:rich>
          </c:tx>
        </c:title>
        <c:numFmt formatCode="General" sourceLinked="1"/>
        <c:majorTickMark val="none"/>
        <c:tickLblPos val="nextTo"/>
        <c:crossAx val="112809856"/>
        <c:crosses val="autoZero"/>
        <c:crossBetween val="between"/>
      </c:valAx>
    </c:plotArea>
    <c:legend>
      <c:legendPos val="r"/>
      <c:txPr>
        <a:bodyPr/>
        <a:lstStyle/>
        <a:p>
          <a:pPr>
            <a:defRPr sz="1800"/>
          </a:pPr>
          <a:endParaRPr lang="th-TH"/>
        </a:p>
      </c:txPr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 algn="ctr" rtl="0">
              <a:defRPr sz="3200"/>
            </a:pPr>
            <a:r>
              <a:rPr lang="th-TH" sz="3200" dirty="0"/>
              <a:t>จำนวนผู้บาดเจ็บและเสียชีวิต</a:t>
            </a:r>
          </a:p>
          <a:p>
            <a:pPr algn="ctr" rtl="0">
              <a:defRPr sz="3200"/>
            </a:pPr>
            <a:r>
              <a:rPr lang="th-TH" sz="3200" dirty="0"/>
              <a:t>แยกตามประเภทรถ และเวลา</a:t>
            </a:r>
          </a:p>
          <a:p>
            <a:pPr algn="ctr" rtl="0">
              <a:defRPr sz="3200"/>
            </a:pPr>
            <a:r>
              <a:rPr lang="th-TH" sz="3200" dirty="0"/>
              <a:t>ปีใหม่ 2557 จ. นครสวรรค์</a:t>
            </a:r>
          </a:p>
        </c:rich>
      </c:tx>
      <c:layout>
        <c:manualLayout>
          <c:xMode val="edge"/>
          <c:yMode val="edge"/>
          <c:x val="0.29728093847424036"/>
          <c:y val="2.2408997057826906E-2"/>
        </c:manualLayout>
      </c:layout>
    </c:title>
    <c:plotArea>
      <c:layout/>
      <c:barChart>
        <c:barDir val="col"/>
        <c:grouping val="clustered"/>
        <c:ser>
          <c:idx val="6"/>
          <c:order val="6"/>
          <c:tx>
            <c:strRef>
              <c:f>Sheet2!$A$9</c:f>
              <c:strCache>
                <c:ptCount val="1"/>
                <c:pt idx="0">
                  <c:v>รถเก๋ง / แท็กซี่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Sheet2!$B$9:$W$9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Sheet2!$A$10</c:f>
              <c:strCache>
                <c:ptCount val="1"/>
                <c:pt idx="0">
                  <c:v>รถปิคอัพ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Sheet2!$B$10:$W$10</c:f>
              <c:numCache>
                <c:formatCode>General</c:formatCode>
                <c:ptCount val="2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Sheet2!$A$11</c:f>
              <c:strCache>
                <c:ptCount val="1"/>
                <c:pt idx="0">
                  <c:v>รถมอเตอร์ไซค์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Sheet2!$B$11:$W$11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gapWidth val="11"/>
        <c:axId val="112735360"/>
        <c:axId val="112736896"/>
      </c:barChart>
      <c:lineChart>
        <c:grouping val="standard"/>
        <c:ser>
          <c:idx val="0"/>
          <c:order val="0"/>
          <c:tx>
            <c:strRef>
              <c:f>Sheet2!$A$3</c:f>
              <c:strCache>
                <c:ptCount val="1"/>
                <c:pt idx="0">
                  <c:v>รถมอเตอร์ไซค์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Sheet2!$B$3:$W$3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  <c:pt idx="12">
                  <c:v>9</c:v>
                </c:pt>
                <c:pt idx="13">
                  <c:v>7</c:v>
                </c:pt>
                <c:pt idx="14">
                  <c:v>10</c:v>
                </c:pt>
                <c:pt idx="15">
                  <c:v>13</c:v>
                </c:pt>
                <c:pt idx="16">
                  <c:v>6</c:v>
                </c:pt>
                <c:pt idx="17">
                  <c:v>6</c:v>
                </c:pt>
                <c:pt idx="18">
                  <c:v>11</c:v>
                </c:pt>
                <c:pt idx="19">
                  <c:v>4</c:v>
                </c:pt>
                <c:pt idx="20">
                  <c:v>6</c:v>
                </c:pt>
                <c:pt idx="2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รถปิคอัพ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Sheet2!$B$4:$W$4</c:f>
              <c:numCache>
                <c:formatCode>General</c:formatCode>
                <c:ptCount val="22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Sheet2!$A$5</c:f>
              <c:strCache>
                <c:ptCount val="1"/>
                <c:pt idx="0">
                  <c:v>รถเก๋ง / แท็กซี่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Sheet2!$B$5:$W$5</c:f>
              <c:numCache>
                <c:formatCode>General</c:formatCode>
                <c:ptCount val="22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Sheet2!$A$6</c:f>
              <c:strCache>
                <c:ptCount val="1"/>
                <c:pt idx="0">
                  <c:v>รถบรรทุก 6 ล้อขึ้นไป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Sheet2!$B$6:$W$6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Sheet2!$A$7</c:f>
              <c:strCache>
                <c:ptCount val="1"/>
                <c:pt idx="0">
                  <c:v>รถโดยสาร 4 ล้อขึ้นไป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Sheet2!$B$7:$W$7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Sheet2!$A$8</c:f>
              <c:strCache>
                <c:ptCount val="1"/>
                <c:pt idx="0">
                  <c:v>อื่น ๆ</c:v>
                </c:pt>
              </c:strCache>
            </c:strRef>
          </c:tx>
          <c:marker>
            <c:symbol val="none"/>
          </c:marker>
          <c:cat>
            <c:numRef>
              <c:f>Sheet2!$B$2:$W$2</c:f>
              <c:numCache>
                <c:formatCode>General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numCache>
            </c:numRef>
          </c:cat>
          <c:val>
            <c:numRef>
              <c:f>Sheet2!$B$8:$W$8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</c:numCache>
            </c:numRef>
          </c:val>
        </c:ser>
        <c:marker val="1"/>
        <c:axId val="112735360"/>
        <c:axId val="112736896"/>
      </c:lineChart>
      <c:catAx>
        <c:axId val="112735360"/>
        <c:scaling>
          <c:orientation val="minMax"/>
        </c:scaling>
        <c:axPos val="b"/>
        <c:numFmt formatCode="General" sourceLinked="1"/>
        <c:majorTickMark val="none"/>
        <c:tickLblPos val="nextTo"/>
        <c:crossAx val="112736896"/>
        <c:crosses val="autoZero"/>
        <c:auto val="1"/>
        <c:lblAlgn val="ctr"/>
        <c:lblOffset val="100"/>
      </c:catAx>
      <c:valAx>
        <c:axId val="1127368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จำนวน</a:t>
                </a:r>
                <a:r>
                  <a:rPr lang="th-TH" baseline="0" dirty="0" smtClean="0"/>
                  <a:t> (ราย)</a:t>
                </a:r>
                <a:endParaRPr lang="en-US" dirty="0"/>
              </a:p>
            </c:rich>
          </c:tx>
        </c:title>
        <c:numFmt formatCode="General" sourceLinked="1"/>
        <c:majorTickMark val="none"/>
        <c:tickLblPos val="nextTo"/>
        <c:crossAx val="11273536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h-TH" sz="3200" dirty="0"/>
              <a:t>เมาแยกตามเวลา เฉพาะรถ</a:t>
            </a:r>
            <a:r>
              <a:rPr lang="th-TH" sz="3200" dirty="0" smtClean="0"/>
              <a:t>ต้นเหตุ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h-TH" sz="3200" b="1" i="0" baseline="0" dirty="0" smtClean="0"/>
              <a:t>ปีใหม่ 2557 จ. นครสวรรค์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sz="3200" dirty="0"/>
          </a:p>
        </c:rich>
      </c:tx>
      <c:layout>
        <c:manualLayout>
          <c:xMode val="edge"/>
          <c:yMode val="edge"/>
          <c:x val="0.28744754844902831"/>
          <c:y val="2.4548662015638326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'เวลา VS เมา'!$A$30</c:f>
              <c:strCache>
                <c:ptCount val="1"/>
                <c:pt idx="0">
                  <c:v>ไม่เมา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'เวลา VS เมา'!$B$29:$Y$29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เมา'!$B$30:$Y$30</c:f>
              <c:numCache>
                <c:formatCode>General</c:formatCode>
                <c:ptCount val="2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7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2</c:v>
                </c:pt>
                <c:pt idx="19">
                  <c:v>0</c:v>
                </c:pt>
                <c:pt idx="20">
                  <c:v>4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ser>
          <c:idx val="1"/>
          <c:order val="1"/>
          <c:tx>
            <c:strRef>
              <c:f>'เวลา VS เมา'!$A$31</c:f>
              <c:strCache>
                <c:ptCount val="1"/>
                <c:pt idx="0">
                  <c:v>เมาสุรา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'เวลา VS เมา'!$B$29:$Y$29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เมา'!$B$31:$Y$31</c:f>
              <c:numCache>
                <c:formatCode>General</c:formatCode>
                <c:ptCount val="2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6</c:v>
                </c:pt>
                <c:pt idx="15">
                  <c:v>7</c:v>
                </c:pt>
                <c:pt idx="16">
                  <c:v>4</c:v>
                </c:pt>
                <c:pt idx="17">
                  <c:v>7</c:v>
                </c:pt>
                <c:pt idx="18">
                  <c:v>0</c:v>
                </c:pt>
                <c:pt idx="19">
                  <c:v>5</c:v>
                </c:pt>
                <c:pt idx="20">
                  <c:v>5</c:v>
                </c:pt>
                <c:pt idx="21">
                  <c:v>3</c:v>
                </c:pt>
                <c:pt idx="22">
                  <c:v>7</c:v>
                </c:pt>
                <c:pt idx="23">
                  <c:v>3</c:v>
                </c:pt>
              </c:numCache>
            </c:numRef>
          </c:val>
        </c:ser>
        <c:marker val="1"/>
        <c:axId val="112749184"/>
        <c:axId val="112756992"/>
      </c:lineChart>
      <c:catAx>
        <c:axId val="112749184"/>
        <c:scaling>
          <c:orientation val="minMax"/>
        </c:scaling>
        <c:axPos val="b"/>
        <c:numFmt formatCode="General" sourceLinked="1"/>
        <c:majorTickMark val="none"/>
        <c:tickLblPos val="nextTo"/>
        <c:crossAx val="112756992"/>
        <c:crosses val="autoZero"/>
        <c:auto val="1"/>
        <c:lblAlgn val="ctr"/>
        <c:lblOffset val="100"/>
      </c:catAx>
      <c:valAx>
        <c:axId val="1127569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จำนวน</a:t>
                </a:r>
                <a:r>
                  <a:rPr lang="th-TH" baseline="0" dirty="0" smtClean="0"/>
                  <a:t> (ราย)</a:t>
                </a:r>
                <a:endParaRPr lang="en-US" dirty="0"/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th-TH"/>
          </a:p>
        </c:txPr>
        <c:crossAx val="112749184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</c:chart>
  <c:txPr>
    <a:bodyPr/>
    <a:lstStyle/>
    <a:p>
      <a:pPr>
        <a:defRPr sz="2000"/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>
              <a:defRPr sz="3200"/>
            </a:pPr>
            <a:r>
              <a:rPr lang="th-TH" sz="3200" dirty="0"/>
              <a:t>จำนวนรถต้นเหตุที่เมา แยกตามเวลาเกิดเหตุ</a:t>
            </a:r>
          </a:p>
          <a:p>
            <a:pPr>
              <a:defRPr sz="3200"/>
            </a:pPr>
            <a:r>
              <a:rPr lang="th-TH" sz="3200" dirty="0"/>
              <a:t>ปีใหม่ </a:t>
            </a:r>
            <a:r>
              <a:rPr lang="en-US" sz="3200" dirty="0"/>
              <a:t>2557 7 </a:t>
            </a:r>
            <a:r>
              <a:rPr lang="th-TH" sz="3200" dirty="0"/>
              <a:t>วัน</a:t>
            </a:r>
            <a:r>
              <a:rPr lang="th-TH" sz="3200" dirty="0" smtClean="0"/>
              <a:t>อันตราย</a:t>
            </a:r>
          </a:p>
          <a:p>
            <a:pPr>
              <a:defRPr sz="3200"/>
            </a:pPr>
            <a:r>
              <a:rPr lang="th-TH" sz="3200" dirty="0" smtClean="0"/>
              <a:t>จ.นครสวรรค์</a:t>
            </a:r>
            <a:endParaRPr lang="en-US" sz="3200" dirty="0"/>
          </a:p>
        </c:rich>
      </c:tx>
    </c:title>
    <c:plotArea>
      <c:layout>
        <c:manualLayout>
          <c:layoutTarget val="inner"/>
          <c:xMode val="edge"/>
          <c:yMode val="edge"/>
          <c:x val="0.11342870262492868"/>
          <c:y val="0.3315038958067415"/>
          <c:w val="0.65546180382821961"/>
          <c:h val="0.56227656961626715"/>
        </c:manualLayout>
      </c:layout>
      <c:lineChart>
        <c:grouping val="standard"/>
        <c:ser>
          <c:idx val="0"/>
          <c:order val="0"/>
          <c:tx>
            <c:strRef>
              <c:f>'เวลา VS เมา'!$A$79</c:f>
              <c:strCache>
                <c:ptCount val="1"/>
                <c:pt idx="0">
                  <c:v>รถมอเตอร์ไซค์</c:v>
                </c:pt>
              </c:strCache>
            </c:strRef>
          </c:tx>
          <c:spPr>
            <a:ln w="47625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เมา'!$B$79:$Y$79</c:f>
              <c:numCache>
                <c:formatCode>General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6</c:v>
                </c:pt>
                <c:pt idx="15">
                  <c:v>6</c:v>
                </c:pt>
                <c:pt idx="16">
                  <c:v>4</c:v>
                </c:pt>
                <c:pt idx="17">
                  <c:v>6</c:v>
                </c:pt>
                <c:pt idx="18">
                  <c:v>0</c:v>
                </c:pt>
                <c:pt idx="19">
                  <c:v>5</c:v>
                </c:pt>
                <c:pt idx="20">
                  <c:v>5</c:v>
                </c:pt>
                <c:pt idx="21">
                  <c:v>3</c:v>
                </c:pt>
                <c:pt idx="22">
                  <c:v>5</c:v>
                </c:pt>
                <c:pt idx="23">
                  <c:v>2</c:v>
                </c:pt>
              </c:numCache>
            </c:numRef>
          </c:val>
        </c:ser>
        <c:ser>
          <c:idx val="1"/>
          <c:order val="1"/>
          <c:tx>
            <c:strRef>
              <c:f>'เวลา VS เมา'!$A$80</c:f>
              <c:strCache>
                <c:ptCount val="1"/>
                <c:pt idx="0">
                  <c:v>รถปิคอัพ</c:v>
                </c:pt>
              </c:strCache>
            </c:strRef>
          </c:tx>
          <c:spPr>
            <a:ln w="34925">
              <a:solidFill>
                <a:srgbClr val="00B0F0"/>
              </a:solidFill>
              <a:prstDash val="dash"/>
            </a:ln>
          </c:spPr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เมา'!$B$80:$Y$80</c:f>
              <c:numCache>
                <c:formatCode>General</c:formatCode>
                <c:ptCount val="2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tx>
            <c:strRef>
              <c:f>'เวลา VS เมา'!$A$81</c:f>
              <c:strCache>
                <c:ptCount val="1"/>
                <c:pt idx="0">
                  <c:v>รถเก๋ง / แท็กซี่</c:v>
                </c:pt>
              </c:strCache>
            </c:strRef>
          </c:tx>
          <c:spPr>
            <a:ln w="34925">
              <a:solidFill>
                <a:srgbClr val="5EC271"/>
              </a:solidFill>
            </a:ln>
          </c:spPr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เมา'!$B$81:$Y$81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</c:numCache>
            </c:numRef>
          </c:val>
        </c:ser>
        <c:ser>
          <c:idx val="3"/>
          <c:order val="3"/>
          <c:tx>
            <c:strRef>
              <c:f>'เวลา VS เมา'!$A$82</c:f>
              <c:strCache>
                <c:ptCount val="1"/>
                <c:pt idx="0">
                  <c:v>รถโดยสาร 4 ล้อขึ้นไป</c:v>
                </c:pt>
              </c:strCache>
            </c:strRef>
          </c:tx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เมา'!$B$82:$Y$82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4"/>
          <c:order val="4"/>
          <c:tx>
            <c:strRef>
              <c:f>'เวลา VS เมา'!$A$83</c:f>
              <c:strCache>
                <c:ptCount val="1"/>
                <c:pt idx="0">
                  <c:v>อื่น ๆ</c:v>
                </c:pt>
              </c:strCache>
            </c:strRef>
          </c:tx>
          <c:marker>
            <c:symbol val="none"/>
          </c:marker>
          <c:cat>
            <c:numRef>
              <c:f>'เวลา VS เมา'!$B$78:$Y$78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เมา'!$B$83:$Y$83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</c:numCache>
            </c:numRef>
          </c:val>
        </c:ser>
        <c:marker val="1"/>
        <c:axId val="112940928"/>
        <c:axId val="112942464"/>
      </c:lineChart>
      <c:catAx>
        <c:axId val="1129409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th-TH"/>
          </a:p>
        </c:txPr>
        <c:crossAx val="112942464"/>
        <c:crosses val="autoZero"/>
        <c:auto val="1"/>
        <c:lblAlgn val="ctr"/>
        <c:lblOffset val="100"/>
      </c:catAx>
      <c:valAx>
        <c:axId val="1129424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th-TH" dirty="0" smtClean="0"/>
                  <a:t>จำนวน</a:t>
                </a:r>
                <a:r>
                  <a:rPr lang="th-TH" baseline="0" dirty="0" smtClean="0"/>
                  <a:t> (ราย)</a:t>
                </a:r>
                <a:endParaRPr lang="en-US" dirty="0"/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400"/>
            </a:pPr>
            <a:endParaRPr lang="th-TH"/>
          </a:p>
        </c:txPr>
        <c:crossAx val="112940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70949215900159"/>
          <c:y val="0.17402606559637845"/>
          <c:w val="0.28277105028973776"/>
          <c:h val="0.32636432731620207"/>
        </c:manualLayout>
      </c:layout>
      <c:txPr>
        <a:bodyPr/>
        <a:lstStyle/>
        <a:p>
          <a:pPr>
            <a:defRPr sz="2000"/>
          </a:pPr>
          <a:endParaRPr lang="th-TH"/>
        </a:p>
      </c:txPr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title>
      <c:tx>
        <c:rich>
          <a:bodyPr/>
          <a:lstStyle/>
          <a:p>
            <a:pPr>
              <a:defRPr sz="3200"/>
            </a:pPr>
            <a:r>
              <a:rPr lang="th-TH" sz="3200" dirty="0"/>
              <a:t>ผู้บาดเจ็บจากรถจักรยานยนต์ต้นเหตุ </a:t>
            </a:r>
            <a:endParaRPr lang="th-TH" sz="3200" dirty="0" smtClean="0"/>
          </a:p>
          <a:p>
            <a:pPr>
              <a:defRPr sz="3200"/>
            </a:pPr>
            <a:r>
              <a:rPr lang="th-TH" sz="3200" dirty="0" smtClean="0"/>
              <a:t>แยก</a:t>
            </a:r>
            <a:r>
              <a:rPr lang="th-TH" sz="3200" dirty="0"/>
              <a:t>ตามเวลาและประเภทถนน</a:t>
            </a:r>
            <a:endParaRPr lang="en-US" sz="3200" dirty="0"/>
          </a:p>
        </c:rich>
      </c:tx>
    </c:title>
    <c:plotArea>
      <c:layout>
        <c:manualLayout>
          <c:layoutTarget val="inner"/>
          <c:xMode val="edge"/>
          <c:yMode val="edge"/>
          <c:x val="0.10666867608610259"/>
          <c:y val="0.22552223106549946"/>
          <c:w val="0.6354683979282657"/>
          <c:h val="0.58810520344647865"/>
        </c:manualLayout>
      </c:layout>
      <c:lineChart>
        <c:grouping val="standard"/>
        <c:ser>
          <c:idx val="0"/>
          <c:order val="0"/>
          <c:tx>
            <c:strRef>
              <c:f>'เวลา VS เมา'!$A$113</c:f>
              <c:strCache>
                <c:ptCount val="1"/>
                <c:pt idx="0">
                  <c:v>ถนนใน อบต. / หมู่บ้าน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'เวลา VS เมา'!$B$112:$Y$112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เมา'!$B$113:$Y$113</c:f>
              <c:numCache>
                <c:formatCode>General</c:formatCode>
                <c:ptCount val="2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4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0</c:v>
                </c:pt>
                <c:pt idx="19">
                  <c:v>5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</c:numCache>
            </c:numRef>
          </c:val>
        </c:ser>
        <c:ser>
          <c:idx val="1"/>
          <c:order val="1"/>
          <c:tx>
            <c:strRef>
              <c:f>'เวลา VS เมา'!$A$114</c:f>
              <c:strCache>
                <c:ptCount val="1"/>
                <c:pt idx="0">
                  <c:v>ถนนกรมทางหลวง</c:v>
                </c:pt>
              </c:strCache>
            </c:strRef>
          </c:tx>
          <c:spPr>
            <a:ln w="38100">
              <a:prstDash val="sysDash"/>
            </a:ln>
          </c:spPr>
          <c:marker>
            <c:symbol val="none"/>
          </c:marker>
          <c:cat>
            <c:numRef>
              <c:f>'เวลา VS เมา'!$B$112:$Y$112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เมา'!$B$114:$Y$114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tx>
            <c:strRef>
              <c:f>'เวลา VS เมา'!$A$115</c:f>
              <c:strCache>
                <c:ptCount val="1"/>
                <c:pt idx="0">
                  <c:v>ถนนกรมทางหลวงชนบท</c:v>
                </c:pt>
              </c:strCache>
            </c:strRef>
          </c:tx>
          <c:marker>
            <c:symbol val="none"/>
          </c:marker>
          <c:cat>
            <c:numRef>
              <c:f>'เวลา VS เมา'!$B$112:$Y$112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เมา'!$B$115:$Y$115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</c:ser>
        <c:ser>
          <c:idx val="3"/>
          <c:order val="3"/>
          <c:tx>
            <c:strRef>
              <c:f>'เวลา VS เมา'!$A$116</c:f>
              <c:strCache>
                <c:ptCount val="1"/>
                <c:pt idx="0">
                  <c:v>ถนนในเมือง (เทศบาล)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'เวลา VS เมา'!$B$112:$Y$112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'เวลา VS เมา'!$B$116:$Y$116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</c:ser>
        <c:marker val="1"/>
        <c:axId val="113137152"/>
        <c:axId val="113139072"/>
      </c:lineChart>
      <c:catAx>
        <c:axId val="113137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th-TH" sz="2400"/>
                  <a:t>เวลา น.</a:t>
                </a:r>
                <a:endParaRPr lang="en-US" sz="2400"/>
              </a:p>
            </c:rich>
          </c:tx>
        </c:title>
        <c:numFmt formatCode="General" sourceLinked="1"/>
        <c:majorTickMark val="none"/>
        <c:tickLblPos val="nextTo"/>
        <c:crossAx val="113139072"/>
        <c:crosses val="autoZero"/>
        <c:auto val="1"/>
        <c:lblAlgn val="ctr"/>
        <c:lblOffset val="100"/>
      </c:catAx>
      <c:valAx>
        <c:axId val="1131390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400"/>
                </a:pPr>
                <a:r>
                  <a:rPr lang="th-TH" sz="2400"/>
                  <a:t>จำนวนผู้บาดเจ็บ</a:t>
                </a:r>
                <a:endParaRPr lang="en-US" sz="2400"/>
              </a:p>
            </c:rich>
          </c:tx>
        </c:title>
        <c:numFmt formatCode="General" sourceLinked="1"/>
        <c:tickLblPos val="nextTo"/>
        <c:crossAx val="113137152"/>
        <c:crosses val="autoZero"/>
        <c:crossBetween val="between"/>
      </c:valAx>
    </c:plotArea>
    <c:legend>
      <c:legendPos val="r"/>
      <c:txPr>
        <a:bodyPr/>
        <a:lstStyle/>
        <a:p>
          <a:pPr>
            <a:defRPr sz="2000"/>
          </a:pPr>
          <a:endParaRPr lang="th-TH"/>
        </a:p>
      </c:txPr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B2956-3830-48A2-AB6B-CA0D61903F11}" type="datetimeFigureOut">
              <a:rPr lang="th-TH" smtClean="0"/>
              <a:pPr/>
              <a:t>12/03/57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440DC-0049-4D7D-BBA2-366DA39465E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29AB9-E901-4CA0-BC3C-5900A4A99CD6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355F8-83F3-4D65-B575-EC119EA543B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local service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355F8-83F3-4D65-B575-EC119EA543B8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local service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355F8-83F3-4D65-B575-EC119EA543B8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D367-256B-4EF7-A4E5-578108F6C63E}" type="datetimeFigureOut">
              <a:rPr lang="th-TH" smtClean="0"/>
              <a:pPr/>
              <a:t>12/03/57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3AC9E-B24D-4886-9426-254AE80BD2F8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oard.postjung.com/data/571/571126-topic-ix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990" y="928671"/>
            <a:ext cx="7172348" cy="2500330"/>
          </a:xfrm>
          <a:solidFill>
            <a:schemeClr val="accent6">
              <a:lumMod val="20000"/>
              <a:lumOff val="80000"/>
              <a:alpha val="82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 smtClean="0"/>
              <a:t>ระบบข้อมูลสารสนเทศ </a:t>
            </a:r>
            <a:br>
              <a:rPr lang="th-TH" sz="4000" b="1" dirty="0" smtClean="0"/>
            </a:br>
            <a:r>
              <a:rPr lang="th-TH" sz="4000" b="1" dirty="0" smtClean="0"/>
              <a:t>ด้านงานเฝ้าระวังการบาดเจ็บจากอุบัติเหตุจราจร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Surveillance and Information System Improvement</a:t>
            </a:r>
            <a:br>
              <a:rPr lang="en-US" sz="3200" b="1" dirty="0" smtClean="0"/>
            </a:br>
            <a:r>
              <a:rPr lang="en-US" sz="3200" b="1" dirty="0" smtClean="0"/>
              <a:t> for Road Traffic Injuries</a:t>
            </a:r>
            <a:endParaRPr lang="th-TH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700862" cy="1471626"/>
          </a:xfrm>
          <a:solidFill>
            <a:schemeClr val="accent6">
              <a:lumMod val="20000"/>
              <a:lumOff val="80000"/>
              <a:alpha val="82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th-TH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สำนักโรคไม่ติดต่อและสำนักระบาดวิทยา</a:t>
            </a:r>
          </a:p>
          <a:p>
            <a:pPr>
              <a:spcBef>
                <a:spcPct val="0"/>
              </a:spcBef>
            </a:pPr>
            <a:r>
              <a:rPr lang="th-TH" sz="4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กระทรวงสาธารณสุข</a:t>
            </a:r>
            <a:endParaRPr lang="th-TH" sz="4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6514" y="6334780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Ver. 28112013 ODPC1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76400" y="2057400"/>
            <a:ext cx="5715000" cy="3733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แบบจำลองความครอบคลุมของ</a:t>
            </a:r>
            <a:br>
              <a:rPr lang="th-TH" b="1" dirty="0" smtClean="0"/>
            </a:br>
            <a:r>
              <a:rPr lang="th-TH" b="1" dirty="0" smtClean="0"/>
              <a:t>ระบบข้อมูลอุบัติเหตุจราจรระดับจังหวัด</a:t>
            </a:r>
            <a:endParaRPr lang="en-US" b="1" dirty="0"/>
          </a:p>
        </p:txBody>
      </p:sp>
      <p:grpSp>
        <p:nvGrpSpPr>
          <p:cNvPr id="3" name="Group 18"/>
          <p:cNvGrpSpPr/>
          <p:nvPr/>
        </p:nvGrpSpPr>
        <p:grpSpPr>
          <a:xfrm>
            <a:off x="2934210" y="2357735"/>
            <a:ext cx="1561590" cy="1528465"/>
            <a:chOff x="2934210" y="2357735"/>
            <a:chExt cx="1561590" cy="1528465"/>
          </a:xfrm>
        </p:grpSpPr>
        <p:sp>
          <p:nvSpPr>
            <p:cNvPr id="7" name="TextBox 6"/>
            <p:cNvSpPr txBox="1"/>
            <p:nvPr/>
          </p:nvSpPr>
          <p:spPr>
            <a:xfrm>
              <a:off x="2934210" y="2357735"/>
              <a:ext cx="5709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92D050"/>
                  </a:solidFill>
                </a:rPr>
                <a:t>IS</a:t>
              </a:r>
              <a:endParaRPr lang="en-US" sz="2400" b="1" dirty="0">
                <a:solidFill>
                  <a:srgbClr val="92D05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2743200"/>
              <a:ext cx="1295400" cy="1143000"/>
            </a:xfrm>
            <a:prstGeom prst="ellipse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19800" y="1610013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/>
              <a:t>ผู้เสียชีวิต ทั้งจังหวัด</a:t>
            </a:r>
            <a:endParaRPr lang="en-US" sz="2400" b="1" dirty="0"/>
          </a:p>
        </p:txBody>
      </p:sp>
      <p:grpSp>
        <p:nvGrpSpPr>
          <p:cNvPr id="4" name="Group 19"/>
          <p:cNvGrpSpPr/>
          <p:nvPr/>
        </p:nvGrpSpPr>
        <p:grpSpPr>
          <a:xfrm>
            <a:off x="1831629" y="3048000"/>
            <a:ext cx="2968971" cy="2209800"/>
            <a:chOff x="1831629" y="3048000"/>
            <a:chExt cx="2968971" cy="2209800"/>
          </a:xfrm>
        </p:grpSpPr>
        <p:sp>
          <p:nvSpPr>
            <p:cNvPr id="5" name="Oval 4"/>
            <p:cNvSpPr/>
            <p:nvPr/>
          </p:nvSpPr>
          <p:spPr>
            <a:xfrm>
              <a:off x="2514600" y="3048000"/>
              <a:ext cx="2286000" cy="22098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1629" y="4812268"/>
              <a:ext cx="987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POLIS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17"/>
          <p:cNvGrpSpPr/>
          <p:nvPr/>
        </p:nvGrpSpPr>
        <p:grpSpPr>
          <a:xfrm>
            <a:off x="3505200" y="2362200"/>
            <a:ext cx="3321002" cy="2209800"/>
            <a:chOff x="3505200" y="2362200"/>
            <a:chExt cx="3321002" cy="2209800"/>
          </a:xfrm>
        </p:grpSpPr>
        <p:sp>
          <p:nvSpPr>
            <p:cNvPr id="9" name="Oval 8"/>
            <p:cNvSpPr/>
            <p:nvPr/>
          </p:nvSpPr>
          <p:spPr>
            <a:xfrm>
              <a:off x="3505200" y="2362200"/>
              <a:ext cx="2286000" cy="2209800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667000"/>
              <a:ext cx="1111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E claim</a:t>
              </a:r>
              <a:endParaRPr lang="en-US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3200400" y="2895600"/>
            <a:ext cx="3618531" cy="2362200"/>
            <a:chOff x="3200400" y="2895600"/>
            <a:chExt cx="3618531" cy="2362200"/>
          </a:xfrm>
        </p:grpSpPr>
        <p:sp>
          <p:nvSpPr>
            <p:cNvPr id="11" name="Oval 10"/>
            <p:cNvSpPr/>
            <p:nvPr/>
          </p:nvSpPr>
          <p:spPr>
            <a:xfrm>
              <a:off x="3200400" y="2895600"/>
              <a:ext cx="2438400" cy="23622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38800" y="4353580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800" b="1" dirty="0" smtClean="0"/>
                <a:t>มรณบัตร</a:t>
              </a:r>
              <a:endParaRPr lang="en-US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Haddon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29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784"/>
                <a:gridCol w="2071702"/>
                <a:gridCol w="2271714"/>
                <a:gridCol w="2057400"/>
              </a:tblGrid>
              <a:tr h="1082283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ก่อนเกิดเหตุ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ระหว่างเกิดเหตุ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หลังเกิดเหตุ</a:t>
                      </a:r>
                      <a:endParaRPr lang="en-US" sz="3600" dirty="0"/>
                    </a:p>
                  </a:txBody>
                  <a:tcPr/>
                </a:tc>
              </a:tr>
              <a:tr h="1082283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คน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1082283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ยานพาหนะ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1082283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ถนน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Haddon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8501122" cy="537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6429375"/>
            <a:ext cx="6143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Haddon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8215370" cy="53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6429375"/>
            <a:ext cx="6143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1242129"/>
              </p:ext>
            </p:extLst>
          </p:nvPr>
        </p:nvGraphicFramePr>
        <p:xfrm>
          <a:off x="-4" y="-58656"/>
          <a:ext cx="9144008" cy="67584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503664"/>
                <a:gridCol w="552615"/>
                <a:gridCol w="553611"/>
                <a:gridCol w="553611"/>
                <a:gridCol w="552615"/>
                <a:gridCol w="553611"/>
                <a:gridCol w="553611"/>
                <a:gridCol w="553611"/>
                <a:gridCol w="552615"/>
                <a:gridCol w="553611"/>
                <a:gridCol w="553611"/>
                <a:gridCol w="553611"/>
                <a:gridCol w="553611"/>
              </a:tblGrid>
              <a:tr h="7457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ถนน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ยานพาหนะ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คน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cs typeface="+mn-cs"/>
                        </a:rPr>
                        <a:t>การตอบสนองหลังการบาด</a:t>
                      </a:r>
                      <a:r>
                        <a:rPr lang="th-TH" sz="2000" dirty="0">
                          <a:effectLst/>
                          <a:cs typeface="+mn-cs"/>
                        </a:rPr>
                        <a:t>เจ็บ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2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จุดเกิดเหตุ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cs typeface="+mn-cs"/>
                        </a:rPr>
                        <a:t>จุดเสี่ยง/จุดอันตราย</a:t>
                      </a:r>
                      <a:endParaRPr lang="en-US" sz="20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สภาพสิ่งแวดล้อม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ชนิด</a:t>
                      </a:r>
                      <a:r>
                        <a:rPr lang="en-US" sz="2000" dirty="0">
                          <a:effectLst/>
                          <a:cs typeface="+mn-cs"/>
                        </a:rPr>
                        <a:t>/</a:t>
                      </a:r>
                      <a:r>
                        <a:rPr lang="th-TH" sz="2000" dirty="0">
                          <a:effectLst/>
                          <a:cs typeface="+mn-cs"/>
                        </a:rPr>
                        <a:t>ประเภท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cs typeface="+mn-cs"/>
                        </a:rPr>
                        <a:t>สภาพ</a:t>
                      </a:r>
                      <a:r>
                        <a:rPr lang="en-US" sz="2000" dirty="0" smtClean="0">
                          <a:effectLst/>
                          <a:cs typeface="+mn-cs"/>
                        </a:rPr>
                        <a:t>/</a:t>
                      </a:r>
                      <a:r>
                        <a:rPr lang="th-TH" sz="2000" dirty="0" smtClean="0">
                          <a:effectLst/>
                          <a:cs typeface="+mn-cs"/>
                        </a:rPr>
                        <a:t>ความพร้อม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ความเร็วในการขับขี่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ปัจจัยเชิงประชากร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พฤติกรรมเสี่ยง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การบาดเจ็บเสียชีวิต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การนำส่ง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การรักษาพยาบาล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cs typeface="+mn-cs"/>
                        </a:rPr>
                        <a:t>ค่าใช้จ่าย</a:t>
                      </a:r>
                      <a:endParaRPr lang="en-US" sz="20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 vert="vert270"/>
                </a:tc>
              </a:tr>
              <a:tr h="459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POLIS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4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cs typeface="+mn-cs"/>
                        </a:rPr>
                        <a:t>การ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สืบสวน</a:t>
                      </a:r>
                      <a:r>
                        <a:rPr lang="th-TH" sz="2400" dirty="0" smtClean="0">
                          <a:effectLst/>
                          <a:cs typeface="+mn-cs"/>
                        </a:rPr>
                        <a:t>สอบสวน</a:t>
                      </a:r>
                      <a:r>
                        <a:rPr lang="en-US" sz="2400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R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AI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ea typeface="+mn-ea"/>
                        <a:cs typeface="FreesiaUPC" pitchFamily="34" charset="-34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 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E-Claim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Browallia New" pitchFamily="34" charset="-34"/>
                          <a:ea typeface="Times New Roman"/>
                          <a:cs typeface="+mn-cs"/>
                        </a:rPr>
                        <a:t>กรมทางหลวง</a:t>
                      </a:r>
                      <a:r>
                        <a:rPr lang="en-US" sz="2400" dirty="0" smtClean="0">
                          <a:effectLst/>
                          <a:latin typeface="Browallia New" pitchFamily="34" charset="-34"/>
                          <a:ea typeface="Times New Roman"/>
                          <a:cs typeface="+mn-cs"/>
                        </a:rPr>
                        <a:t>*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IS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0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Trauma registry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19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 สาเหตุ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ITEMS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EMCO</a:t>
                      </a:r>
                      <a:endParaRPr lang="en-US" sz="2400" dirty="0">
                        <a:effectLst/>
                        <a:latin typeface="FreesiaUPC" pitchFamily="34" charset="-34"/>
                        <a:ea typeface="Times New Roman"/>
                        <a:cs typeface="FreesiaUPC" pitchFamily="34" charset="-34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43 </a:t>
                      </a:r>
                      <a:r>
                        <a:rPr lang="th-TH" sz="2400" dirty="0">
                          <a:effectLst/>
                          <a:cs typeface="+mn-cs"/>
                        </a:rPr>
                        <a:t>แฟ้ม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/>
                </a:tc>
              </a:tr>
              <a:tr h="380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n-cs"/>
                        </a:rPr>
                        <a:t>มรณบัตร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cs typeface="+mn-cs"/>
                        </a:rPr>
                        <a:t> </a:t>
                      </a:r>
                      <a:endParaRPr lang="en-US" sz="240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  <a:sym typeface="Wingdings 2"/>
                        </a:rPr>
                        <a:t>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Browallia New" pitchFamily="34" charset="-34"/>
                        <a:ea typeface="Times New Roman"/>
                        <a:cs typeface="+mn-cs"/>
                      </a:endParaRPr>
                    </a:p>
                  </a:txBody>
                  <a:tcPr marL="50016" marR="5001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38050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จุดน่าสนใจ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98" y="1600200"/>
            <a:ext cx="7943848" cy="452596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ทั้ง </a:t>
            </a:r>
            <a:r>
              <a:rPr lang="en-US" sz="2800" dirty="0" smtClean="0"/>
              <a:t>6</a:t>
            </a:r>
            <a:r>
              <a:rPr lang="th-TH" sz="2800" dirty="0" smtClean="0"/>
              <a:t> ระบบข้อมูล มีวัตถุประสงค์จำเพาะของระบบ</a:t>
            </a:r>
          </a:p>
          <a:p>
            <a:r>
              <a:rPr lang="th-TH" sz="2800" dirty="0" smtClean="0"/>
              <a:t>จำนวนผู้บาดเจ็บ หรือ เสียชีวิตของแต่ละระบบมักมีตัวเลขแตกต่าง</a:t>
            </a:r>
          </a:p>
          <a:p>
            <a:pPr lvl="1"/>
            <a:r>
              <a:rPr lang="th-TH" sz="2400" dirty="0" smtClean="0"/>
              <a:t>วัตถุประสงค์ของระบบต่างกัน</a:t>
            </a:r>
          </a:p>
          <a:p>
            <a:pPr lvl="1"/>
            <a:r>
              <a:rPr lang="th-TH" sz="2400" dirty="0" smtClean="0"/>
              <a:t>นิยามผู้บาดเจ็บหรือเสียชีวิตที่แตกต่าง</a:t>
            </a:r>
          </a:p>
          <a:p>
            <a:pPr lvl="1"/>
            <a:r>
              <a:rPr lang="th-TH" sz="2400" dirty="0" smtClean="0"/>
              <a:t>ความครอบคลุมของประชากรที่แตกต่าง</a:t>
            </a:r>
          </a:p>
          <a:p>
            <a:pPr lvl="1"/>
            <a:r>
              <a:rPr lang="th-TH" sz="2400" dirty="0" smtClean="0"/>
              <a:t>กำลังคนของผู้ปฏิบัติ</a:t>
            </a:r>
            <a:endParaRPr lang="en-US" sz="2400" dirty="0" smtClean="0"/>
          </a:p>
          <a:p>
            <a:r>
              <a:rPr lang="th-TH" sz="2800" dirty="0" smtClean="0"/>
              <a:t>ยังขาดการเชื่อมโยงข้อมูลที่ดีระหว่างระบบ ในลักษณะ</a:t>
            </a:r>
            <a:r>
              <a:rPr lang="en-US" sz="2800" dirty="0" smtClean="0"/>
              <a:t> electronic data</a:t>
            </a:r>
          </a:p>
          <a:p>
            <a:endParaRPr lang="en-US" sz="2800" dirty="0" smtClean="0"/>
          </a:p>
          <a:p>
            <a:pPr lvl="1"/>
            <a:endParaRPr lang="th-TH" sz="2400" dirty="0"/>
          </a:p>
        </p:txBody>
      </p:sp>
      <p:pic>
        <p:nvPicPr>
          <p:cNvPr id="5" name="Picture 4" descr="15164060-road-marking--double-yellow-lines-on-asphalt.jpg"/>
          <p:cNvPicPr>
            <a:picLocks noChangeAspect="1"/>
          </p:cNvPicPr>
          <p:nvPr/>
        </p:nvPicPr>
        <p:blipFill>
          <a:blip r:embed="rId2" cstate="print"/>
          <a:srcRect l="12740" r="9909"/>
          <a:stretch>
            <a:fillRect/>
          </a:stretch>
        </p:blipFill>
        <p:spPr>
          <a:xfrm>
            <a:off x="-32" y="0"/>
            <a:ext cx="1381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จุดน่าสนใจ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812" y="1600200"/>
            <a:ext cx="8229600" cy="4525963"/>
          </a:xfrm>
        </p:spPr>
        <p:txBody>
          <a:bodyPr>
            <a:normAutofit/>
          </a:bodyPr>
          <a:lstStyle/>
          <a:p>
            <a:r>
              <a:rPr lang="th-TH" dirty="0" smtClean="0"/>
              <a:t>ตัวแปรของแต่ละระบบมีความแตกต่างกัน</a:t>
            </a:r>
          </a:p>
          <a:p>
            <a:pPr lvl="1"/>
            <a:r>
              <a:rPr lang="th-TH" dirty="0" smtClean="0"/>
              <a:t>จำนวนตัวแปรแตกต่างกัน</a:t>
            </a:r>
          </a:p>
          <a:p>
            <a:pPr lvl="1"/>
            <a:r>
              <a:rPr lang="th-TH" dirty="0" smtClean="0"/>
              <a:t>องค์ประกอบแตกต่างกัน</a:t>
            </a:r>
          </a:p>
          <a:p>
            <a:pPr lvl="1"/>
            <a:r>
              <a:rPr lang="th-TH" dirty="0" smtClean="0"/>
              <a:t>ความละเอียดแตกต่างกัน</a:t>
            </a:r>
          </a:p>
          <a:p>
            <a:r>
              <a:rPr lang="th-TH" dirty="0" smtClean="0"/>
              <a:t>ความครบถ้วนของการกรอกข้อมูลแตกต่างกัน</a:t>
            </a:r>
          </a:p>
          <a:p>
            <a:pPr lvl="1"/>
            <a:r>
              <a:rPr lang="th-TH" dirty="0" smtClean="0"/>
              <a:t>ตัวแปรที่ตัดสินใจยาก</a:t>
            </a:r>
          </a:p>
          <a:p>
            <a:pPr lvl="1"/>
            <a:r>
              <a:rPr lang="th-TH" dirty="0" smtClean="0"/>
              <a:t>ตัวแปรที่ไม่สามารถเก็บข้อมูลได้</a:t>
            </a:r>
          </a:p>
          <a:p>
            <a:pPr lvl="1"/>
            <a:r>
              <a:rPr lang="th-TH" dirty="0" smtClean="0"/>
              <a:t>ตัวแปรที่ไม่สามารถติดตามผลภายหลังได้</a:t>
            </a:r>
          </a:p>
          <a:p>
            <a:pPr lvl="1"/>
            <a:endParaRPr lang="th-TH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th-TH" dirty="0"/>
          </a:p>
        </p:txBody>
      </p:sp>
      <p:pic>
        <p:nvPicPr>
          <p:cNvPr id="5" name="Picture 4" descr="15164060-road-marking--double-yellow-lines-on-asphalt.jpg"/>
          <p:cNvPicPr>
            <a:picLocks noChangeAspect="1"/>
          </p:cNvPicPr>
          <p:nvPr/>
        </p:nvPicPr>
        <p:blipFill>
          <a:blip r:embed="rId2" cstate="print"/>
          <a:srcRect l="12740" r="9909"/>
          <a:stretch>
            <a:fillRect/>
          </a:stretch>
        </p:blipFill>
        <p:spPr>
          <a:xfrm>
            <a:off x="-32" y="0"/>
            <a:ext cx="1381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6474381082189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19372" y="214290"/>
            <a:ext cx="4452958" cy="6568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แหล่งข้อมูลอื่นๆ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98" y="1600200"/>
            <a:ext cx="7943848" cy="452596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ข้อมูลช่วงเทศกาล ปีใหม่ สงกรานต์</a:t>
            </a:r>
          </a:p>
          <a:p>
            <a:pPr lvl="1"/>
            <a:r>
              <a:rPr lang="th-TH" sz="2400" dirty="0" smtClean="0"/>
              <a:t>สถาบันการแพทย์ฉุกเฉินแห่งชาติ</a:t>
            </a:r>
          </a:p>
          <a:p>
            <a:pPr lvl="1"/>
            <a:r>
              <a:rPr lang="th-TH" dirty="0" smtClean="0"/>
              <a:t>ศูนย์อำนวยการความปลอดภัยทางถนน</a:t>
            </a:r>
          </a:p>
          <a:p>
            <a:endParaRPr lang="en-US" sz="2800" dirty="0" smtClean="0"/>
          </a:p>
          <a:p>
            <a:pPr lvl="1"/>
            <a:endParaRPr lang="th-TH" sz="2400" dirty="0"/>
          </a:p>
        </p:txBody>
      </p:sp>
      <p:pic>
        <p:nvPicPr>
          <p:cNvPr id="5" name="Picture 4" descr="15164060-road-marking--double-yellow-lines-on-asphalt.jpg"/>
          <p:cNvPicPr>
            <a:picLocks noChangeAspect="1"/>
          </p:cNvPicPr>
          <p:nvPr/>
        </p:nvPicPr>
        <p:blipFill>
          <a:blip r:embed="rId2" cstate="print"/>
          <a:srcRect l="12740" r="9909"/>
          <a:stretch>
            <a:fillRect/>
          </a:stretch>
        </p:blipFill>
        <p:spPr>
          <a:xfrm>
            <a:off x="-32" y="0"/>
            <a:ext cx="1381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95288" y="571480"/>
          <a:ext cx="835342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786710" cy="1143000"/>
          </a:xfrm>
        </p:spPr>
        <p:txBody>
          <a:bodyPr>
            <a:noAutofit/>
          </a:bodyPr>
          <a:lstStyle/>
          <a:p>
            <a:r>
              <a:rPr lang="th-TH" sz="3200" b="1" dirty="0" smtClean="0"/>
              <a:t>ทำความรู้จักกับระบบข้อมูลงานที่เกี่ยวข้องกับการเฝ้าระวังและป้องกันการบาดเจ็บจากอุบัติเหตุจราจร   ในระดับจังหวัด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98" y="1600200"/>
            <a:ext cx="751522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Injury Surveillance (IS) </a:t>
            </a:r>
            <a:r>
              <a:rPr lang="th-TH" sz="2800" dirty="0" smtClean="0"/>
              <a:t>สำนักระบาดวิทยา กระทรวงสาธารณสุข</a:t>
            </a:r>
            <a:endParaRPr lang="en-US" sz="2800" dirty="0" smtClean="0"/>
          </a:p>
          <a:p>
            <a:pPr lvl="0"/>
            <a:r>
              <a:rPr lang="en-US" sz="2800" dirty="0" smtClean="0"/>
              <a:t>19</a:t>
            </a:r>
            <a:r>
              <a:rPr lang="th-TH" sz="2800" dirty="0" smtClean="0"/>
              <a:t> สาเหตุ  กระทรวงสาธารณสุข</a:t>
            </a:r>
            <a:endParaRPr lang="en-US" sz="2800" dirty="0" smtClean="0"/>
          </a:p>
          <a:p>
            <a:pPr lvl="0"/>
            <a:r>
              <a:rPr lang="en-US" sz="2800" dirty="0" smtClean="0"/>
              <a:t>Information Technology for Emergency Medical System (ITEMS) </a:t>
            </a:r>
            <a:r>
              <a:rPr lang="th-TH" sz="2800" dirty="0" smtClean="0"/>
              <a:t>สถาบันการแพทย์ฉุกเฉินแห่งชาติ </a:t>
            </a:r>
            <a:r>
              <a:rPr lang="en-US" sz="2800" dirty="0" smtClean="0"/>
              <a:t>(</a:t>
            </a:r>
            <a:r>
              <a:rPr lang="th-TH" sz="2800" dirty="0" err="1" smtClean="0"/>
              <a:t>สพฉ.</a:t>
            </a:r>
            <a:r>
              <a:rPr lang="th-TH" sz="2800" dirty="0" smtClean="0"/>
              <a:t>) กระทรวงสาธารณสุข</a:t>
            </a:r>
            <a:endParaRPr lang="en-US" sz="2800" dirty="0" smtClean="0"/>
          </a:p>
          <a:p>
            <a:pPr lvl="0"/>
            <a:r>
              <a:rPr lang="th-TH" sz="2800" dirty="0" smtClean="0"/>
              <a:t>ระบบทะเบียน</a:t>
            </a:r>
            <a:r>
              <a:rPr lang="th-TH" sz="2800" dirty="0" err="1" smtClean="0"/>
              <a:t>มรณ</a:t>
            </a:r>
            <a:r>
              <a:rPr lang="th-TH" sz="2800" dirty="0" smtClean="0"/>
              <a:t>บัตร</a:t>
            </a:r>
            <a:r>
              <a:rPr lang="en-US" sz="2800" dirty="0" smtClean="0"/>
              <a:t>  </a:t>
            </a:r>
            <a:r>
              <a:rPr lang="th-TH" sz="2800" dirty="0" smtClean="0"/>
              <a:t>กรมการปกครอง กระทรวงมหาดไทย ร่วมกับ สำนักนโยบายและยุทธศาสตร์ กระทรวงสาธารณสุข</a:t>
            </a:r>
            <a:endParaRPr lang="en-US" sz="2800" dirty="0" smtClean="0"/>
          </a:p>
          <a:p>
            <a:r>
              <a:rPr lang="en-US" sz="2800" dirty="0" smtClean="0"/>
              <a:t>Police Information System </a:t>
            </a:r>
            <a:r>
              <a:rPr lang="th-TH" sz="2800" dirty="0" smtClean="0"/>
              <a:t>( </a:t>
            </a:r>
            <a:r>
              <a:rPr lang="en-US" sz="2800" dirty="0" smtClean="0"/>
              <a:t>POLIS) </a:t>
            </a:r>
            <a:r>
              <a:rPr lang="th-TH" sz="2800" dirty="0" smtClean="0"/>
              <a:t> สำนักงานตำรวจแห่งชาติ</a:t>
            </a:r>
            <a:endParaRPr lang="en-US" sz="2800" dirty="0" smtClean="0"/>
          </a:p>
          <a:p>
            <a:r>
              <a:rPr lang="en-US" sz="2800" dirty="0" smtClean="0"/>
              <a:t>E-Claim </a:t>
            </a:r>
            <a:r>
              <a:rPr lang="th-TH" sz="2800" dirty="0" smtClean="0"/>
              <a:t>บริษัทกลางคุ้มครองผู้ประสบภัยจากรถ จำกัด</a:t>
            </a:r>
            <a:endParaRPr lang="en-US" sz="2800" dirty="0" smtClean="0"/>
          </a:p>
          <a:p>
            <a:pPr lvl="0"/>
            <a:endParaRPr lang="en-US" sz="2800" dirty="0"/>
          </a:p>
        </p:txBody>
      </p:sp>
      <p:pic>
        <p:nvPicPr>
          <p:cNvPr id="4" name="Picture 3" descr="15164060-road-marking--double-yellow-lines-on-asphalt.jpg"/>
          <p:cNvPicPr>
            <a:picLocks noChangeAspect="1"/>
          </p:cNvPicPr>
          <p:nvPr/>
        </p:nvPicPr>
        <p:blipFill>
          <a:blip r:embed="rId2" cstate="print"/>
          <a:srcRect l="12740" r="9909"/>
          <a:stretch>
            <a:fillRect/>
          </a:stretch>
        </p:blipFill>
        <p:spPr>
          <a:xfrm>
            <a:off x="-32" y="0"/>
            <a:ext cx="1381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14350" y="714356"/>
          <a:ext cx="8115300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85720" y="571480"/>
          <a:ext cx="842968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00034" y="500042"/>
          <a:ext cx="835824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" y="642918"/>
          <a:ext cx="885828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rot="5400000">
            <a:off x="4534694" y="5599906"/>
            <a:ext cx="14478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229894" y="2856706"/>
            <a:ext cx="20574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สรุปหลักการใช้ระบาดวิทยา </a:t>
            </a:r>
            <a:br>
              <a:rPr lang="th-TH" dirty="0" smtClean="0"/>
            </a:br>
            <a:r>
              <a:rPr lang="th-TH" dirty="0" smtClean="0"/>
              <a:t>เพื่อควบคุมและป้องกันอุบัติเหตุ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2133600" cy="2438400"/>
          </a:xfrm>
        </p:spPr>
        <p:txBody>
          <a:bodyPr/>
          <a:lstStyle/>
          <a:p>
            <a:r>
              <a:rPr lang="en-US" sz="2800" dirty="0" smtClean="0"/>
              <a:t>What</a:t>
            </a:r>
          </a:p>
          <a:p>
            <a:r>
              <a:rPr lang="en-US" sz="2800" dirty="0" smtClean="0"/>
              <a:t>Who</a:t>
            </a:r>
          </a:p>
          <a:p>
            <a:r>
              <a:rPr lang="en-US" sz="2800" dirty="0" smtClean="0"/>
              <a:t>Where</a:t>
            </a:r>
          </a:p>
          <a:p>
            <a:r>
              <a:rPr lang="en-US" sz="2800" dirty="0" smtClean="0"/>
              <a:t>When</a:t>
            </a:r>
            <a:endParaRPr lang="th-TH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38400" y="1600200"/>
            <a:ext cx="2133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Clinical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5029200"/>
            <a:ext cx="2133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Why/How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38400" y="5029200"/>
            <a:ext cx="2133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Cause,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factors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1610321" y="2809278"/>
            <a:ext cx="817959" cy="327660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th-TH" sz="2800" b="1" dirty="0" smtClean="0"/>
              <a:t>สมมติฐาน</a:t>
            </a:r>
            <a:endParaRPr lang="th-TH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52600" y="18288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52600" y="24384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30480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52600" y="35814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28800" y="5334000"/>
            <a:ext cx="6096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2286000"/>
            <a:ext cx="259080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Descriptive Epidemiology</a:t>
            </a:r>
          </a:p>
          <a:p>
            <a:pPr algn="ctr"/>
            <a:r>
              <a:rPr lang="th-TH" sz="2400" dirty="0" smtClean="0"/>
              <a:t>ระบาดวิทยา เชิงพรรณนา</a:t>
            </a:r>
            <a:endParaRPr lang="th-TH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5105400"/>
            <a:ext cx="259080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Analytic Epidemiology</a:t>
            </a:r>
          </a:p>
          <a:p>
            <a:pPr algn="ctr"/>
            <a:r>
              <a:rPr lang="th-TH" sz="2400" dirty="0" smtClean="0"/>
              <a:t>ระบาดวิทยา เชิงวิเคราะห์</a:t>
            </a:r>
            <a:endParaRPr lang="th-TH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444110" y="2372380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/>
              <a:t>สถานการณ์</a:t>
            </a:r>
            <a:endParaRPr lang="th-TH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325874" y="5065693"/>
            <a:ext cx="12522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b="1" dirty="0" smtClean="0"/>
              <a:t>สอบสวน/</a:t>
            </a:r>
          </a:p>
          <a:p>
            <a:pPr algn="ctr"/>
            <a:r>
              <a:rPr lang="th-TH" sz="2800" b="1" dirty="0" smtClean="0"/>
              <a:t>งานวิจัย</a:t>
            </a:r>
            <a:endParaRPr lang="th-TH" sz="2800" b="1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7848600" y="3276600"/>
            <a:ext cx="4572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810500" y="4686300"/>
            <a:ext cx="5334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38800" y="3733800"/>
            <a:ext cx="3490058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th-TH" sz="3600" dirty="0" smtClean="0"/>
              <a:t>มาตรการควบคุม</a:t>
            </a:r>
            <a:r>
              <a:rPr lang="en-US" sz="3600" dirty="0" smtClean="0"/>
              <a:t>/</a:t>
            </a:r>
            <a:r>
              <a:rPr lang="th-TH" sz="3600" dirty="0" smtClean="0"/>
              <a:t>ป้องกัน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57200" y="914400"/>
            <a:ext cx="8382000" cy="5715000"/>
          </a:xfrm>
          <a:prstGeom prst="rect">
            <a:avLst/>
          </a:prstGeom>
          <a:solidFill>
            <a:srgbClr val="AAF91B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ดำเนินงานภายใต้ 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District Health System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 smtClean="0"/>
              <a:t>แนวคิด งานป้องกันควบคุมอุบัติเหตุจราจร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981200"/>
            <a:ext cx="2362200" cy="2362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ข้อมูลสถานการณ์</a:t>
            </a:r>
            <a:endParaRPr lang="en-US" sz="2800" b="1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และเฝ้าระวัง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ฐานข้อมูล ในและนอก สธ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ทราบขนาดปัญหา กลุ่มเป้าหมาย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981200"/>
            <a:ext cx="2286000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ข้อมูลเชิงลึก</a:t>
            </a:r>
          </a:p>
          <a:p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การสอบสวนการบาดเจ็บ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ข้อมูลสร้างความสะเทือนใจ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ข้อมูลรายละเอียดเคสที่สำคัญ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5222558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การแก้ปัญหา ป้องกัน ควบคุม</a:t>
            </a:r>
          </a:p>
          <a:p>
            <a:pPr algn="ctr"/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 ผ่านทางศูนย์อำนวยการความปลอดภัยทางถนน</a:t>
            </a:r>
            <a:r>
              <a:rPr lang="en-US" sz="2800" b="1" dirty="0" smtClean="0">
                <a:latin typeface="FreesiaUPC" pitchFamily="34" charset="-34"/>
                <a:cs typeface="FreesiaUPC" pitchFamily="34" charset="-34"/>
              </a:rPr>
              <a:t> (</a:t>
            </a:r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ศปถ.) ระดับพื้นที่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656162" y="4040038"/>
            <a:ext cx="183326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3400" y="31242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3324761"/>
            <a:ext cx="1371600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อบรมพัฒนาศักยภาพการใช้ข้อมูลระดับจังหวัด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อำเภอ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58728" y="1905000"/>
            <a:ext cx="1332872" cy="132343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โครงการพัฒนา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ศ</a:t>
            </a:r>
            <a:r>
              <a:rPr lang="th-TH" sz="2000" dirty="0">
                <a:latin typeface="FreesiaUPC" pitchFamily="34" charset="-34"/>
                <a:cs typeface="FreesiaUPC" pitchFamily="34" charset="-34"/>
              </a:rPr>
              <a:t>ั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กยภาพการสอบสวน</a:t>
            </a:r>
            <a:r>
              <a:rPr lang="th-TH" sz="2000" dirty="0">
                <a:latin typeface="FreesiaUPC" pitchFamily="34" charset="-34"/>
                <a:cs typeface="FreesiaUPC" pitchFamily="34" charset="-34"/>
              </a:rPr>
              <a:t>ฯ</a:t>
            </a:r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จังหวัด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อำเภอ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1921472"/>
            <a:ext cx="137160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พัฒนาฐานข้อมูลระดับประเทศ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47800" y="2366665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447800" y="3736677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1"/>
          </p:cNvCxnSpPr>
          <p:nvPr/>
        </p:nvCxnSpPr>
        <p:spPr>
          <a:xfrm rot="10800000" flipV="1">
            <a:off x="7315200" y="2566719"/>
            <a:ext cx="343528" cy="285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048000" y="6096000"/>
            <a:ext cx="28956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th-TH" sz="2400" dirty="0" smtClean="0"/>
              <a:t>ส่วนกลาง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2433935"/>
            <a:ext cx="1752600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r>
              <a:rPr lang="th-TH" sz="2400" dirty="0" smtClean="0"/>
              <a:t>ส่วนกลาง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2738735"/>
            <a:ext cx="1600200" cy="167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th-TH" sz="2400" dirty="0" smtClean="0"/>
              <a:t>สคร.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752600" y="1062335"/>
            <a:ext cx="5562600" cy="5029200"/>
          </a:xfrm>
          <a:prstGeom prst="rect">
            <a:avLst/>
          </a:prstGeom>
          <a:solidFill>
            <a:srgbClr val="AAF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4800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DHS</a:t>
            </a:r>
            <a:endParaRPr lang="en-US" sz="4800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3633207"/>
            <a:ext cx="28194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r"/>
            <a:r>
              <a:rPr lang="th-TH" sz="2400" dirty="0" smtClean="0"/>
              <a:t>ส่วนกลาง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3923939"/>
            <a:ext cx="2556804" cy="1447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algn="r"/>
            <a:r>
              <a:rPr lang="th-TH" sz="2400" dirty="0" smtClean="0"/>
              <a:t>สคร.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833735"/>
            <a:ext cx="1676400" cy="220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algn="r"/>
            <a:r>
              <a:rPr lang="th-TH" dirty="0" smtClean="0"/>
              <a:t>ส่วนกลาง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43800" y="1290935"/>
            <a:ext cx="1600200" cy="1676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algn="r"/>
            <a:r>
              <a:rPr lang="th-TH" sz="2400" dirty="0" smtClean="0"/>
              <a:t>สคร.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" y="909935"/>
            <a:ext cx="16002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r>
              <a:rPr lang="th-TH" sz="2000" dirty="0" smtClean="0"/>
              <a:t>ส่วนกลาง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โครงการ พัฒนางานป้องกันควบคุมอุบัติเหตุจราจร </a:t>
            </a:r>
            <a:r>
              <a:rPr lang="en-US" sz="3600" b="1" dirty="0" smtClean="0">
                <a:latin typeface="FreesiaUPC" pitchFamily="34" charset="-34"/>
                <a:cs typeface="FreesiaUPC" pitchFamily="34" charset="-34"/>
              </a:rPr>
              <a:t>2558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214735"/>
            <a:ext cx="2133600" cy="2362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ข้อมูลสถานการณ์</a:t>
            </a:r>
            <a:endParaRPr lang="en-US" sz="2800" b="1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และเฝ้าระวัง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ฐานข้อมูล ในและนอก สธ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ทราบขนาดปัญหา กลุ่มเป้าหมาย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214735"/>
            <a:ext cx="2133600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ข้อมูลเชิงลึก</a:t>
            </a:r>
          </a:p>
          <a:p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การสอบสวนการบาดเจ็บ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ข้อมูลสร้างความสะเทือนใจ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ข้อมูลรายละเอียดเคสที่สำคัญ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365313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การแก้ปัญหา ป้องกัน ควบคุม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4796135"/>
            <a:ext cx="18614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การแก้ไขความเสี่ยง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1903" y="4262735"/>
            <a:ext cx="31902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มาตรการชุมชน 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/ </a:t>
            </a:r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มาตรการองค์กร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5329535"/>
            <a:ext cx="16706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บังคับใช้กฏหมาย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82134" y="5862935"/>
            <a:ext cx="89639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นโยบาย</a:t>
            </a:r>
            <a:endParaRPr lang="en-US" sz="2400" dirty="0" smtClean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328" y="3057603"/>
            <a:ext cx="1371600" cy="132343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อบรมพัฒนาศักยภาพการใช้ข้อมูลระดับจังหวัด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อำเภอ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8728" y="1676933"/>
            <a:ext cx="1332872" cy="1323439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โครงการพัฒนา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ศ</a:t>
            </a:r>
            <a:r>
              <a:rPr lang="th-TH" sz="2000" dirty="0">
                <a:latin typeface="FreesiaUPC" pitchFamily="34" charset="-34"/>
                <a:cs typeface="FreesiaUPC" pitchFamily="34" charset="-34"/>
              </a:rPr>
              <a:t>ั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กยภาพการสอบสวน</a:t>
            </a:r>
            <a:r>
              <a:rPr lang="th-TH" sz="2000" dirty="0">
                <a:latin typeface="FreesiaUPC" pitchFamily="34" charset="-34"/>
                <a:cs typeface="FreesiaUPC" pitchFamily="34" charset="-34"/>
              </a:rPr>
              <a:t>ฯ</a:t>
            </a:r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จังหวัด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อำเภอ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214735"/>
            <a:ext cx="137160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พัฒนาฐานข้อมูลระดับประเทศ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4256875"/>
            <a:ext cx="2286000" cy="101566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โครงการมาตรการชุมชน 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ที่เป็นรูปธรรมและติดตามผลอย่างต่อเนื่องจริงจัง</a:t>
            </a:r>
            <a:endParaRPr lang="en-US" sz="2000" dirty="0"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28336" y="1595735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00200" y="3348335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</p:cNvCxnSpPr>
          <p:nvPr/>
        </p:nvCxnSpPr>
        <p:spPr>
          <a:xfrm rot="10800000" flipV="1">
            <a:off x="7086600" y="2338653"/>
            <a:ext cx="572128" cy="24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963194" y="2966541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3400" y="2357735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57200" y="685800"/>
            <a:ext cx="8382000" cy="5715000"/>
          </a:xfrm>
          <a:prstGeom prst="rect">
            <a:avLst/>
          </a:prstGeom>
          <a:solidFill>
            <a:srgbClr val="AAF91B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ดำเนินงานภายใต้ </a:t>
            </a:r>
            <a:r>
              <a:rPr lang="en-US" sz="3600" dirty="0" smtClean="0">
                <a:latin typeface="FreesiaUPC" pitchFamily="34" charset="-34"/>
                <a:cs typeface="FreesiaUPC" pitchFamily="34" charset="-34"/>
              </a:rPr>
              <a:t>District Health System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การดำเนินงานป้องกันควบคุมอุบัติเหตุจราจร </a:t>
            </a:r>
            <a:r>
              <a:rPr lang="en-US" b="1" dirty="0" smtClean="0">
                <a:latin typeface="FreesiaUPC" pitchFamily="34" charset="-34"/>
                <a:cs typeface="FreesiaUPC" pitchFamily="34" charset="-34"/>
              </a:rPr>
              <a:t>2558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214735"/>
            <a:ext cx="2133600" cy="2362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ข้อมูลสถานการณ์</a:t>
            </a:r>
            <a:endParaRPr lang="en-US" sz="2800" b="1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และเฝ้าระวัง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ฐานข้อมูล ในและนอก สธ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ทราบขนาดปัญหา กลุ่มเป้าหมาย</a:t>
            </a:r>
            <a:endParaRPr lang="en-US" sz="2000" dirty="0" smtClean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214735"/>
            <a:ext cx="2133600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FreesiaUPC" pitchFamily="34" charset="-34"/>
                <a:cs typeface="FreesiaUPC" pitchFamily="34" charset="-34"/>
              </a:rPr>
              <a:t>ข้อมูลเชิงลึก</a:t>
            </a:r>
          </a:p>
          <a:p>
            <a:endParaRPr lang="th-TH" sz="20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การสอบสวนการบาดเจ็บ</a:t>
            </a:r>
          </a:p>
          <a:p>
            <a:endParaRPr lang="th-TH" sz="20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ข้อมูลสร้างความสะเทือนใจ</a:t>
            </a:r>
          </a:p>
          <a:p>
            <a:r>
              <a:rPr lang="th-TH" sz="2000" dirty="0" smtClean="0">
                <a:latin typeface="FreesiaUPC" pitchFamily="34" charset="-34"/>
                <a:cs typeface="FreesiaUPC" pitchFamily="34" charset="-34"/>
              </a:rPr>
              <a:t>ข้อมูลรายละเอียดเคสที่สำคัญ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653135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การแก้ปัญหา ป้องกัน ควบคุม</a:t>
            </a:r>
          </a:p>
          <a:p>
            <a:pPr algn="ctr"/>
            <a:r>
              <a:rPr lang="th-TH" sz="2400" b="1" dirty="0" smtClean="0">
                <a:latin typeface="FreesiaUPC" pitchFamily="34" charset="-34"/>
                <a:cs typeface="FreesiaUPC" pitchFamily="34" charset="-34"/>
              </a:rPr>
              <a:t> ผ่านทางศูนย์อำนวยการความปลอดภัยทางถนน</a:t>
            </a:r>
            <a:r>
              <a:rPr lang="en-US" sz="2400" b="1" dirty="0" smtClean="0">
                <a:latin typeface="FreesiaUPC" pitchFamily="34" charset="-34"/>
                <a:cs typeface="FreesiaUPC" pitchFamily="34" charset="-34"/>
              </a:rPr>
              <a:t> (</a:t>
            </a:r>
            <a:r>
              <a:rPr lang="th-TH" sz="2400" b="1" dirty="0" smtClean="0">
                <a:latin typeface="FreesiaUPC" pitchFamily="34" charset="-34"/>
                <a:cs typeface="FreesiaUPC" pitchFamily="34" charset="-34"/>
              </a:rPr>
              <a:t>ศปถ.) ระดับพื้นที่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5177135"/>
            <a:ext cx="18614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การแก้ไขความเสี่ยง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5600" y="4643735"/>
            <a:ext cx="31902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มาตรการชุมชน 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/ </a:t>
            </a:r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มาตรการองค์กร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5710535"/>
            <a:ext cx="167065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บังคับใช้กฏหมาย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58334" y="6243935"/>
            <a:ext cx="89639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FreesiaUPC" pitchFamily="34" charset="-34"/>
                <a:cs typeface="FreesiaUPC" pitchFamily="34" charset="-34"/>
              </a:rPr>
              <a:t>นโยบาย</a:t>
            </a:r>
            <a:endParaRPr lang="en-US" sz="2400" dirty="0" smtClean="0"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963194" y="2966541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43400" y="2357735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" y="4572000"/>
            <a:ext cx="1295400" cy="2133600"/>
          </a:xfrm>
          <a:prstGeom prst="rect">
            <a:avLst/>
          </a:prstGeom>
          <a:solidFill>
            <a:srgbClr val="007434"/>
          </a:solidFill>
          <a:ln>
            <a:solidFill>
              <a:srgbClr val="00B05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th-TH" sz="2800" dirty="0" smtClean="0">
                <a:solidFill>
                  <a:schemeClr val="bg1"/>
                </a:solidFill>
              </a:rPr>
              <a:t>หน่วยงาน</a:t>
            </a:r>
          </a:p>
          <a:p>
            <a:pPr algn="ctr"/>
            <a:r>
              <a:rPr lang="th-TH" sz="2800" dirty="0" smtClean="0">
                <a:solidFill>
                  <a:schemeClr val="bg1"/>
                </a:solidFill>
              </a:rPr>
              <a:t>สาธารณสุข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12776" y="4586068"/>
            <a:ext cx="2831224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/>
              <a:t>ชุมชน </a:t>
            </a:r>
            <a:r>
              <a:rPr lang="en-US" sz="2400" dirty="0" smtClean="0"/>
              <a:t>/</a:t>
            </a:r>
            <a:r>
              <a:rPr lang="th-TH" sz="2400" dirty="0" smtClean="0"/>
              <a:t>อปท. </a:t>
            </a:r>
            <a:r>
              <a:rPr lang="en-US" sz="2400" dirty="0" smtClean="0"/>
              <a:t>/</a:t>
            </a:r>
            <a:r>
              <a:rPr lang="th-TH" sz="2400" dirty="0" smtClean="0"/>
              <a:t>หน่วยราชการ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0" y="5167532"/>
            <a:ext cx="1622560" cy="461665"/>
          </a:xfrm>
          <a:prstGeom prst="rect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chemeClr val="bg1"/>
                </a:solidFill>
              </a:rPr>
              <a:t>การทาง </a:t>
            </a:r>
            <a:r>
              <a:rPr lang="en-US" sz="2400" dirty="0" smtClean="0">
                <a:solidFill>
                  <a:schemeClr val="bg1"/>
                </a:solidFill>
              </a:rPr>
              <a:t>/</a:t>
            </a:r>
            <a:r>
              <a:rPr lang="th-TH" sz="2400" dirty="0" smtClean="0">
                <a:solidFill>
                  <a:schemeClr val="bg1"/>
                </a:solidFill>
              </a:rPr>
              <a:t> ขนส่ง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28277" y="5715000"/>
            <a:ext cx="748923" cy="461665"/>
          </a:xfrm>
          <a:prstGeom prst="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chemeClr val="bg1"/>
                </a:solidFill>
              </a:rPr>
              <a:t>ตำรวจ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90533" y="6262468"/>
            <a:ext cx="1287532" cy="46166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chemeClr val="bg1"/>
                </a:solidFill>
              </a:rPr>
              <a:t>ศปถ. </a:t>
            </a:r>
            <a:r>
              <a:rPr lang="en-US" sz="2400" dirty="0" smtClean="0">
                <a:solidFill>
                  <a:schemeClr val="bg1"/>
                </a:solidFill>
              </a:rPr>
              <a:t>/ </a:t>
            </a:r>
            <a:r>
              <a:rPr lang="th-TH" sz="2400" dirty="0" smtClean="0">
                <a:solidFill>
                  <a:schemeClr val="bg1"/>
                </a:solidFill>
              </a:rPr>
              <a:t>ผู้ว่า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1333500" y="5752306"/>
            <a:ext cx="17526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2"/>
          <p:cNvGrpSpPr/>
          <p:nvPr/>
        </p:nvGrpSpPr>
        <p:grpSpPr>
          <a:xfrm>
            <a:off x="1524000" y="4874568"/>
            <a:ext cx="2590800" cy="1754832"/>
            <a:chOff x="1524000" y="4874568"/>
            <a:chExt cx="2590800" cy="175483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524000" y="5715000"/>
              <a:ext cx="5334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86000" y="5486400"/>
              <a:ext cx="12954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86000" y="5942012"/>
              <a:ext cx="12954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8" idx="1"/>
            </p:cNvCxnSpPr>
            <p:nvPr/>
          </p:nvCxnSpPr>
          <p:spPr>
            <a:xfrm flipV="1">
              <a:off x="2209800" y="4874568"/>
              <a:ext cx="685800" cy="2232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23868" y="6619604"/>
              <a:ext cx="1890932" cy="9796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676400" y="5334000"/>
            <a:ext cx="93166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th-TH" sz="3600" dirty="0" smtClean="0"/>
              <a:t>ข้อมูล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5643538" y="2714620"/>
            <a:ext cx="3500462" cy="4143380"/>
          </a:xfrm>
          <a:prstGeom prst="rect">
            <a:avLst/>
          </a:prstGeom>
          <a:solidFill>
            <a:schemeClr val="accent3">
              <a:lumMod val="60000"/>
              <a:lumOff val="40000"/>
              <a:alpha val="38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/>
              <a:t>ระบบรายงานข้อมูล </a:t>
            </a:r>
            <a:r>
              <a:rPr lang="en-US" sz="4000" b="1" dirty="0" smtClean="0"/>
              <a:t>ITEMS, 19 </a:t>
            </a:r>
            <a:r>
              <a:rPr lang="th-TH" sz="4000" b="1" dirty="0" smtClean="0"/>
              <a:t>สาเหตุ</a:t>
            </a:r>
            <a:r>
              <a:rPr lang="en-US" sz="4000" b="1" dirty="0" smtClean="0"/>
              <a:t>, IS</a:t>
            </a:r>
            <a:endParaRPr lang="th-TH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43702" y="3171766"/>
            <a:ext cx="1214446" cy="40011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ER, Ward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3143248"/>
            <a:ext cx="135732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EMS</a:t>
            </a:r>
            <a:endParaRPr lang="th-TH" sz="2000" dirty="0"/>
          </a:p>
        </p:txBody>
      </p:sp>
      <p:cxnSp>
        <p:nvCxnSpPr>
          <p:cNvPr id="11" name="Shape 10"/>
          <p:cNvCxnSpPr/>
          <p:nvPr/>
        </p:nvCxnSpPr>
        <p:spPr>
          <a:xfrm rot="10800000" flipV="1">
            <a:off x="857224" y="1928802"/>
            <a:ext cx="2286016" cy="36043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endCxn id="7" idx="0"/>
          </p:cNvCxnSpPr>
          <p:nvPr/>
        </p:nvCxnSpPr>
        <p:spPr>
          <a:xfrm>
            <a:off x="5429256" y="1925555"/>
            <a:ext cx="1821669" cy="1246211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1" idx="3"/>
            <a:endCxn id="8" idx="1"/>
          </p:cNvCxnSpPr>
          <p:nvPr/>
        </p:nvCxnSpPr>
        <p:spPr>
          <a:xfrm>
            <a:off x="2000232" y="3343303"/>
            <a:ext cx="135732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5984" y="3929066"/>
            <a:ext cx="85725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ITEMS-1</a:t>
            </a:r>
            <a:endParaRPr lang="th-TH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14282" y="3143248"/>
            <a:ext cx="17859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บาดเจ็บ</a:t>
            </a:r>
            <a:r>
              <a:rPr lang="en-US" sz="2000" dirty="0" smtClean="0"/>
              <a:t> /</a:t>
            </a:r>
            <a:r>
              <a:rPr lang="th-TH" sz="2000" dirty="0" smtClean="0"/>
              <a:t> เสียชีวิต</a:t>
            </a:r>
            <a:endParaRPr lang="th-TH" sz="20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8131032" y="3693880"/>
            <a:ext cx="997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Weekly</a:t>
            </a:r>
            <a:endParaRPr lang="th-TH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714876" y="4214818"/>
            <a:ext cx="150019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Provincial</a:t>
            </a:r>
          </a:p>
          <a:p>
            <a:pPr algn="ctr"/>
            <a:r>
              <a:rPr lang="en-US" sz="1800" dirty="0" smtClean="0"/>
              <a:t> Data Center</a:t>
            </a:r>
            <a:r>
              <a:rPr lang="en-US" sz="1800" dirty="0" smtClean="0">
                <a:solidFill>
                  <a:srgbClr val="FF0000"/>
                </a:solidFill>
              </a:rPr>
              <a:t> **</a:t>
            </a:r>
            <a:endParaRPr lang="th-TH" sz="1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2132" y="2428868"/>
            <a:ext cx="3357586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โรงพยาบาล</a:t>
            </a:r>
            <a:endParaRPr lang="th-TH" sz="2000" dirty="0"/>
          </a:p>
        </p:txBody>
      </p:sp>
      <p:cxnSp>
        <p:nvCxnSpPr>
          <p:cNvPr id="63" name="Straight Arrow Connector 62"/>
          <p:cNvCxnSpPr>
            <a:endCxn id="49" idx="3"/>
          </p:cNvCxnSpPr>
          <p:nvPr/>
        </p:nvCxnSpPr>
        <p:spPr>
          <a:xfrm rot="10800000" flipV="1">
            <a:off x="6215074" y="4500570"/>
            <a:ext cx="857256" cy="3741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103334" y="6007262"/>
            <a:ext cx="185738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สำนักระบาดวิทยา</a:t>
            </a:r>
          </a:p>
          <a:p>
            <a:pPr algn="ctr"/>
            <a:r>
              <a:rPr lang="th-TH" sz="2000" dirty="0" smtClean="0"/>
              <a:t>กรมควบคุมโรค</a:t>
            </a:r>
            <a:endParaRPr lang="th-TH" sz="2000" dirty="0"/>
          </a:p>
        </p:txBody>
      </p:sp>
      <p:cxnSp>
        <p:nvCxnSpPr>
          <p:cNvPr id="70" name="Straight Arrow Connector 69"/>
          <p:cNvCxnSpPr>
            <a:stCxn id="10" idx="2"/>
            <a:endCxn id="68" idx="0"/>
          </p:cNvCxnSpPr>
          <p:nvPr/>
        </p:nvCxnSpPr>
        <p:spPr>
          <a:xfrm rot="5400000">
            <a:off x="3461066" y="5432112"/>
            <a:ext cx="1146113" cy="418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665164" y="2906680"/>
            <a:ext cx="38491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8" idx="3"/>
            <a:endCxn id="7" idx="1"/>
          </p:cNvCxnSpPr>
          <p:nvPr/>
        </p:nvCxnSpPr>
        <p:spPr>
          <a:xfrm>
            <a:off x="4714876" y="3343303"/>
            <a:ext cx="1928826" cy="285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7" idx="3"/>
            <a:endCxn id="68" idx="3"/>
          </p:cNvCxnSpPr>
          <p:nvPr/>
        </p:nvCxnSpPr>
        <p:spPr>
          <a:xfrm flipH="1">
            <a:off x="4960722" y="3371821"/>
            <a:ext cx="2897426" cy="2989384"/>
          </a:xfrm>
          <a:prstGeom prst="bentConnector3">
            <a:avLst>
              <a:gd name="adj1" fmla="val -7890"/>
            </a:avLst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215338" y="4572008"/>
            <a:ext cx="642942" cy="707886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</a:t>
            </a:r>
            <a:r>
              <a:rPr lang="en-US" sz="2000" dirty="0" smtClean="0">
                <a:solidFill>
                  <a:srgbClr val="FF0000"/>
                </a:solidFill>
              </a:rPr>
              <a:t>**</a:t>
            </a:r>
            <a:endParaRPr lang="th-TH" sz="14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-32" y="4357694"/>
            <a:ext cx="200026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/>
              <a:t>สถาบันการแพทย์ฉุกเฉินแห่งชาติ</a:t>
            </a:r>
            <a:endParaRPr lang="th-TH" sz="2400" dirty="0"/>
          </a:p>
        </p:txBody>
      </p:sp>
      <p:cxnSp>
        <p:nvCxnSpPr>
          <p:cNvPr id="111" name="Straight Arrow Connector 110"/>
          <p:cNvCxnSpPr>
            <a:stCxn id="7" idx="1"/>
          </p:cNvCxnSpPr>
          <p:nvPr/>
        </p:nvCxnSpPr>
        <p:spPr>
          <a:xfrm rot="10800000" flipV="1">
            <a:off x="4143372" y="3371820"/>
            <a:ext cx="2500330" cy="77155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857752" y="3671833"/>
            <a:ext cx="85725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ITEMS-2</a:t>
            </a:r>
            <a:endParaRPr lang="th-TH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428992" y="4214818"/>
            <a:ext cx="1214446" cy="64633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Provincial Health Office</a:t>
            </a:r>
            <a:endParaRPr lang="th-TH" sz="1800" dirty="0"/>
          </a:p>
        </p:txBody>
      </p:sp>
      <p:sp>
        <p:nvSpPr>
          <p:cNvPr id="114" name="TextBox 113"/>
          <p:cNvSpPr txBox="1"/>
          <p:nvPr/>
        </p:nvSpPr>
        <p:spPr>
          <a:xfrm rot="20130189">
            <a:off x="5692038" y="3517142"/>
            <a:ext cx="776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daily</a:t>
            </a:r>
            <a:endParaRPr lang="th-TH" sz="2000" dirty="0"/>
          </a:p>
        </p:txBody>
      </p:sp>
      <p:cxnSp>
        <p:nvCxnSpPr>
          <p:cNvPr id="116" name="Straight Arrow Connector 115"/>
          <p:cNvCxnSpPr/>
          <p:nvPr/>
        </p:nvCxnSpPr>
        <p:spPr>
          <a:xfrm rot="10800000">
            <a:off x="2000232" y="4857760"/>
            <a:ext cx="1428760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285984" y="4714884"/>
            <a:ext cx="85725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ITEMS-2</a:t>
            </a:r>
            <a:endParaRPr lang="th-TH" sz="2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143372" y="5214950"/>
            <a:ext cx="121444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19 </a:t>
            </a:r>
            <a:r>
              <a:rPr lang="th-TH" sz="2000" dirty="0" smtClean="0"/>
              <a:t>สาเหตุ</a:t>
            </a:r>
            <a:endParaRPr lang="th-TH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3071802" y="5500702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monthly</a:t>
            </a:r>
            <a:endParaRPr lang="th-TH" sz="2000" dirty="0"/>
          </a:p>
        </p:txBody>
      </p:sp>
      <p:sp>
        <p:nvSpPr>
          <p:cNvPr id="160" name="TextBox 159"/>
          <p:cNvSpPr txBox="1"/>
          <p:nvPr/>
        </p:nvSpPr>
        <p:spPr>
          <a:xfrm>
            <a:off x="6786578" y="4286256"/>
            <a:ext cx="1214446" cy="707886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19</a:t>
            </a:r>
            <a:r>
              <a:rPr lang="th-TH" sz="2000" dirty="0" smtClean="0"/>
              <a:t>สาเหตุ</a:t>
            </a:r>
            <a:r>
              <a:rPr lang="en-US" sz="2000" dirty="0" smtClean="0">
                <a:solidFill>
                  <a:srgbClr val="FF0000"/>
                </a:solidFill>
              </a:rPr>
              <a:t>**</a:t>
            </a:r>
            <a:endParaRPr lang="th-TH" sz="1400" dirty="0" smtClean="0">
              <a:solidFill>
                <a:srgbClr val="FF0000"/>
              </a:solidFill>
            </a:endParaRPr>
          </a:p>
          <a:p>
            <a:endParaRPr lang="th-TH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5429256" y="4786322"/>
            <a:ext cx="225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Real time connection</a:t>
            </a:r>
            <a:r>
              <a:rPr lang="en-US" sz="2400" dirty="0" smtClean="0">
                <a:solidFill>
                  <a:srgbClr val="FF0000"/>
                </a:solidFill>
              </a:rPr>
              <a:t>**</a:t>
            </a:r>
            <a:endParaRPr lang="th-TH" sz="1600" dirty="0">
              <a:solidFill>
                <a:srgbClr val="FF0000"/>
              </a:solidFill>
            </a:endParaRPr>
          </a:p>
        </p:txBody>
      </p:sp>
      <p:cxnSp>
        <p:nvCxnSpPr>
          <p:cNvPr id="93" name="Straight Connector 92"/>
          <p:cNvCxnSpPr>
            <a:stCxn id="7" idx="2"/>
          </p:cNvCxnSpPr>
          <p:nvPr/>
        </p:nvCxnSpPr>
        <p:spPr>
          <a:xfrm rot="5400000">
            <a:off x="6911595" y="3875490"/>
            <a:ext cx="642944" cy="35717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0" y="6334780"/>
            <a:ext cx="2542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**</a:t>
            </a:r>
            <a:r>
              <a:rPr lang="th-TH" sz="2000" dirty="0" smtClean="0">
                <a:solidFill>
                  <a:srgbClr val="FF0000"/>
                </a:solidFill>
              </a:rPr>
              <a:t>ระบบแตกต่างกันในบางจังหวัด</a:t>
            </a:r>
            <a:endParaRPr lang="th-TH" sz="2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240" y="1714488"/>
            <a:ext cx="228601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อุบัติเหตุจราจร</a:t>
            </a:r>
            <a:endParaRPr lang="th-TH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357158" y="2285992"/>
            <a:ext cx="100013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th-TH" sz="2000" dirty="0" smtClean="0"/>
              <a:t>จุดเกิดเหตุ</a:t>
            </a:r>
            <a:endParaRPr lang="th-TH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2528552" y="4263102"/>
            <a:ext cx="328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</a:t>
            </a:r>
            <a:endParaRPr lang="th-TH" b="1" dirty="0"/>
          </a:p>
        </p:txBody>
      </p:sp>
      <p:cxnSp>
        <p:nvCxnSpPr>
          <p:cNvPr id="51" name="Straight Arrow Connector 50"/>
          <p:cNvCxnSpPr>
            <a:stCxn id="8" idx="2"/>
          </p:cNvCxnSpPr>
          <p:nvPr/>
        </p:nvCxnSpPr>
        <p:spPr>
          <a:xfrm rot="5400000">
            <a:off x="3361154" y="3325445"/>
            <a:ext cx="457148" cy="89297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15206" y="5643578"/>
            <a:ext cx="150019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/>
              <a:t>งานเวชสถิติ</a:t>
            </a:r>
            <a:r>
              <a:rPr lang="en-US" sz="1800" dirty="0" smtClean="0">
                <a:solidFill>
                  <a:srgbClr val="FF0000"/>
                </a:solidFill>
              </a:rPr>
              <a:t>**</a:t>
            </a:r>
            <a:r>
              <a:rPr lang="en-US" sz="1800" dirty="0" smtClean="0"/>
              <a:t>/</a:t>
            </a:r>
            <a:endParaRPr lang="th-TH" sz="1800" dirty="0" smtClean="0"/>
          </a:p>
          <a:p>
            <a:pPr algn="ctr"/>
            <a:r>
              <a:rPr lang="th-TH" sz="1800" dirty="0" smtClean="0"/>
              <a:t>ศูนย์ข้อมูลข่าวสาร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**</a:t>
            </a:r>
            <a:endParaRPr lang="th-TH" sz="1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643570" y="1857364"/>
            <a:ext cx="3357586" cy="3286148"/>
          </a:xfrm>
          <a:prstGeom prst="rect">
            <a:avLst/>
          </a:prstGeom>
          <a:solidFill>
            <a:schemeClr val="accent3">
              <a:lumMod val="60000"/>
              <a:lumOff val="40000"/>
              <a:alpha val="38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ระบบข้อมูลการจดทะเบียนการตาย (</a:t>
            </a:r>
            <a:r>
              <a:rPr lang="th-TH" sz="4000" b="1" dirty="0" err="1" smtClean="0"/>
              <a:t>มรณ</a:t>
            </a:r>
            <a:r>
              <a:rPr lang="th-TH" sz="4000" b="1" dirty="0" smtClean="0"/>
              <a:t>บัตร)</a:t>
            </a:r>
            <a:endParaRPr lang="th-TH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1257342"/>
            <a:ext cx="157163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อุบัติเหตุจราจร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2500306"/>
            <a:ext cx="2643206" cy="40011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ฉุกเฉิน ,หอผู้ป่วย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4221312"/>
            <a:ext cx="2071702" cy="707886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จดทะเบียนการตาย</a:t>
            </a:r>
          </a:p>
          <a:p>
            <a:pPr algn="ctr"/>
            <a:r>
              <a:rPr lang="th-TH" sz="2000" dirty="0" smtClean="0"/>
              <a:t>หน่วยงานปกครอง</a:t>
            </a:r>
            <a:endParaRPr lang="th-TH" sz="2000" dirty="0"/>
          </a:p>
        </p:txBody>
      </p:sp>
      <p:cxnSp>
        <p:nvCxnSpPr>
          <p:cNvPr id="9" name="Shape 8"/>
          <p:cNvCxnSpPr/>
          <p:nvPr/>
        </p:nvCxnSpPr>
        <p:spPr>
          <a:xfrm>
            <a:off x="5357818" y="1428736"/>
            <a:ext cx="1571636" cy="442887"/>
          </a:xfrm>
          <a:prstGeom prst="bentConnector3">
            <a:avLst>
              <a:gd name="adj1" fmla="val 100157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3"/>
          </p:cNvCxnSpPr>
          <p:nvPr/>
        </p:nvCxnSpPr>
        <p:spPr>
          <a:xfrm rot="5400000">
            <a:off x="5502672" y="2827001"/>
            <a:ext cx="1674839" cy="182166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786580" y="3856834"/>
            <a:ext cx="571504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85852" y="1932050"/>
            <a:ext cx="100013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th-TH" sz="2000" dirty="0" smtClean="0"/>
              <a:t>จุดเกิดเหตุ</a:t>
            </a:r>
            <a:endParaRPr lang="th-TH" sz="2000" dirty="0"/>
          </a:p>
        </p:txBody>
      </p:sp>
      <p:cxnSp>
        <p:nvCxnSpPr>
          <p:cNvPr id="16" name="Shape 15"/>
          <p:cNvCxnSpPr>
            <a:stCxn id="5" idx="1"/>
            <a:endCxn id="15" idx="0"/>
          </p:cNvCxnSpPr>
          <p:nvPr/>
        </p:nvCxnSpPr>
        <p:spPr>
          <a:xfrm rot="10800000" flipV="1">
            <a:off x="1785918" y="1457396"/>
            <a:ext cx="1928826" cy="47465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5720" y="3071810"/>
            <a:ext cx="135732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เสียชีวิต</a:t>
            </a:r>
            <a:endParaRPr lang="th-TH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71802" y="3143248"/>
            <a:ext cx="214314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บาดเจ็บ (ไม่ไปรักษา)</a:t>
            </a:r>
            <a:endParaRPr lang="th-TH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4214818"/>
            <a:ext cx="2428892" cy="707886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ใบรับรองการตายจากแพทย์ </a:t>
            </a:r>
          </a:p>
          <a:p>
            <a:pPr algn="ctr"/>
            <a:r>
              <a:rPr lang="th-TH" sz="2000" dirty="0" smtClean="0"/>
              <a:t>(กรณีมีการชันสูตร)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5910" y="4286256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Daily</a:t>
            </a:r>
            <a:endParaRPr lang="th-TH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643042" y="5000636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Daily</a:t>
            </a:r>
            <a:endParaRPr lang="th-TH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428992" y="6000768"/>
            <a:ext cx="185738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กรมการปกครอง</a:t>
            </a:r>
          </a:p>
          <a:p>
            <a:pPr algn="ctr"/>
            <a:r>
              <a:rPr lang="th-TH" sz="2000" dirty="0" smtClean="0"/>
              <a:t>กระทรวงมหาดไทย</a:t>
            </a:r>
            <a:endParaRPr lang="th-TH" sz="2000" dirty="0"/>
          </a:p>
        </p:txBody>
      </p:sp>
      <p:cxnSp>
        <p:nvCxnSpPr>
          <p:cNvPr id="30" name="Straight Arrow Connector 29"/>
          <p:cNvCxnSpPr>
            <a:stCxn id="8" idx="2"/>
            <a:endCxn id="28" idx="0"/>
          </p:cNvCxnSpPr>
          <p:nvPr/>
        </p:nvCxnSpPr>
        <p:spPr>
          <a:xfrm rot="5400000">
            <a:off x="3839761" y="5447124"/>
            <a:ext cx="1071570" cy="357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57554" y="5214950"/>
            <a:ext cx="192882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err="1" smtClean="0"/>
              <a:t>มรณ</a:t>
            </a:r>
            <a:r>
              <a:rPr lang="th-TH" sz="2000" dirty="0" smtClean="0"/>
              <a:t>บัตร</a:t>
            </a:r>
            <a:endParaRPr lang="th-TH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572264" y="5534561"/>
            <a:ext cx="1714512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สำนักนโยบายและยุทธศาสตร์</a:t>
            </a:r>
          </a:p>
          <a:p>
            <a:pPr algn="ctr"/>
            <a:r>
              <a:rPr lang="th-TH" sz="2000" dirty="0" err="1" smtClean="0"/>
              <a:t>สธ.</a:t>
            </a:r>
            <a:endParaRPr lang="en-US" sz="2000" dirty="0" smtClean="0"/>
          </a:p>
        </p:txBody>
      </p:sp>
      <p:cxnSp>
        <p:nvCxnSpPr>
          <p:cNvPr id="34" name="Straight Arrow Connector 33"/>
          <p:cNvCxnSpPr>
            <a:stCxn id="7" idx="2"/>
          </p:cNvCxnSpPr>
          <p:nvPr/>
        </p:nvCxnSpPr>
        <p:spPr>
          <a:xfrm rot="5400000">
            <a:off x="5954383" y="4161240"/>
            <a:ext cx="2557366" cy="357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72198" y="3340901"/>
            <a:ext cx="2500330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ใบรับรองการตายจากแพทย์</a:t>
            </a:r>
            <a:endParaRPr lang="th-TH" sz="2000" dirty="0"/>
          </a:p>
        </p:txBody>
      </p:sp>
      <p:cxnSp>
        <p:nvCxnSpPr>
          <p:cNvPr id="39" name="Straight Connector 38"/>
          <p:cNvCxnSpPr>
            <a:stCxn id="15" idx="2"/>
          </p:cNvCxnSpPr>
          <p:nvPr/>
        </p:nvCxnSpPr>
        <p:spPr>
          <a:xfrm rot="5400000">
            <a:off x="1594688" y="2523390"/>
            <a:ext cx="38246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/>
          <p:nvPr/>
        </p:nvCxnSpPr>
        <p:spPr>
          <a:xfrm rot="10800000" flipV="1">
            <a:off x="928662" y="2701868"/>
            <a:ext cx="857264" cy="385708"/>
          </a:xfrm>
          <a:prstGeom prst="bentConnector3">
            <a:avLst>
              <a:gd name="adj1" fmla="val 9965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/>
          <p:nvPr/>
        </p:nvCxnSpPr>
        <p:spPr>
          <a:xfrm>
            <a:off x="1714480" y="2698854"/>
            <a:ext cx="2571768" cy="444394"/>
          </a:xfrm>
          <a:prstGeom prst="bentConnector3">
            <a:avLst>
              <a:gd name="adj1" fmla="val 100268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43570" y="1928802"/>
            <a:ext cx="3357586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โรงพยาบาลรัฐ</a:t>
            </a:r>
            <a:r>
              <a:rPr lang="en-US" sz="2000" dirty="0" smtClean="0"/>
              <a:t>/</a:t>
            </a:r>
            <a:r>
              <a:rPr lang="th-TH" sz="2000" dirty="0" smtClean="0"/>
              <a:t> เอกชน</a:t>
            </a:r>
            <a:endParaRPr lang="th-TH" sz="20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357818" y="6286520"/>
            <a:ext cx="1285884" cy="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00694" y="59293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monthly</a:t>
            </a:r>
            <a:endParaRPr lang="th-TH" sz="1800" dirty="0"/>
          </a:p>
        </p:txBody>
      </p:sp>
      <p:cxnSp>
        <p:nvCxnSpPr>
          <p:cNvPr id="65" name="Straight Arrow Connector 64"/>
          <p:cNvCxnSpPr>
            <a:endCxn id="8" idx="1"/>
          </p:cNvCxnSpPr>
          <p:nvPr/>
        </p:nvCxnSpPr>
        <p:spPr>
          <a:xfrm>
            <a:off x="2714612" y="4572009"/>
            <a:ext cx="642942" cy="324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644630" y="3357562"/>
            <a:ext cx="1712924" cy="100013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rot="16200000" flipH="1">
            <a:off x="5086679" y="4914586"/>
            <a:ext cx="1863882" cy="357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9144000" cy="1143000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ระบบข้อมูล </a:t>
            </a:r>
            <a:r>
              <a:rPr lang="en-US" sz="4000" b="1" dirty="0" smtClean="0"/>
              <a:t> POLIS, RAIS</a:t>
            </a:r>
            <a:endParaRPr lang="th-TH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1214422"/>
            <a:ext cx="542928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ผู้บาดเจ็บหรือเสียชีวิตจากอุบัติเหตุจราจร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2143116"/>
            <a:ext cx="178595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จุดเกิดเหตุ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3214686"/>
            <a:ext cx="1928826" cy="707886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บันทึกข้อมูลลงในบันทึกประจำวัน</a:t>
            </a:r>
            <a:r>
              <a:rPr lang="en-US" sz="2000" dirty="0" smtClean="0"/>
              <a:t>(</a:t>
            </a:r>
            <a:r>
              <a:rPr lang="th-TH" sz="2000" dirty="0" smtClean="0"/>
              <a:t>สมุดบันทึก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5864386"/>
            <a:ext cx="271464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/>
              <a:t>ฐานข้อมูลคอมพิวเตอร์กลาง</a:t>
            </a:r>
            <a:endParaRPr lang="en-US" sz="2400" dirty="0" smtClean="0"/>
          </a:p>
          <a:p>
            <a:pPr algn="ctr"/>
            <a:r>
              <a:rPr lang="th-TH" sz="2400" dirty="0" smtClean="0"/>
              <a:t>สำนักงานตำรวจแห่งชาติ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2657787" y="4843148"/>
            <a:ext cx="1863882" cy="357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28926" y="4500570"/>
            <a:ext cx="1500198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POLIS Web site</a:t>
            </a:r>
            <a:endParaRPr lang="th-TH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379146" y="1907342"/>
            <a:ext cx="52937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 rot="5400000">
            <a:off x="3771923" y="2378890"/>
            <a:ext cx="671460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406" y="1928802"/>
            <a:ext cx="235745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ร้อยเวรจราจร</a:t>
            </a:r>
            <a:endParaRPr lang="en-US" sz="2400" dirty="0" smtClean="0"/>
          </a:p>
          <a:p>
            <a:r>
              <a:rPr lang="th-TH" sz="2400" dirty="0" smtClean="0"/>
              <a:t>ออกตรวจจุดเกิดเหตุทันที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1406" y="3214686"/>
            <a:ext cx="242889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เจ้าหน้าที่ประจำสถานี</a:t>
            </a:r>
            <a:endParaRPr lang="en-US" sz="2000" dirty="0" smtClean="0"/>
          </a:p>
          <a:p>
            <a:r>
              <a:rPr lang="th-TH" sz="2000" dirty="0" smtClean="0"/>
              <a:t>คัดแยกข้อมูล</a:t>
            </a:r>
            <a:r>
              <a:rPr lang="th-TH" sz="2000" u="sng" dirty="0" smtClean="0"/>
              <a:t>เฉพาะที่เป็นคดี</a:t>
            </a:r>
            <a:r>
              <a:rPr lang="th-TH" sz="2000" dirty="0" smtClean="0"/>
              <a:t> จากสมุดบันทึก</a:t>
            </a:r>
            <a:endParaRPr lang="en-US" sz="2000" dirty="0" smtClean="0"/>
          </a:p>
          <a:p>
            <a:r>
              <a:rPr lang="th-TH" sz="2000" dirty="0" smtClean="0"/>
              <a:t>บันทึกข้อมูลลง</a:t>
            </a:r>
            <a:r>
              <a:rPr lang="th-TH" sz="2000" dirty="0" err="1" smtClean="0"/>
              <a:t>ในเวป</a:t>
            </a:r>
            <a:r>
              <a:rPr lang="th-TH" sz="2000" dirty="0" smtClean="0"/>
              <a:t>ไซด์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514351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weekly</a:t>
            </a:r>
            <a:endParaRPr lang="th-TH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929190" y="3214686"/>
            <a:ext cx="1928826" cy="707886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บันทึกข้อมูลลงในแบบฟอร์มบันทึก </a:t>
            </a:r>
            <a:r>
              <a:rPr lang="en-US" sz="2000" dirty="0" smtClean="0"/>
              <a:t>RAIS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14942" y="4500570"/>
            <a:ext cx="1500198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RAIS Web site</a:t>
            </a:r>
            <a:endParaRPr lang="th-TH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0628" y="5849518"/>
            <a:ext cx="257176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/>
              <a:t>ฐานข้อมูลคอมพิวเตอร์กลาง</a:t>
            </a:r>
            <a:endParaRPr lang="en-US" sz="2400" dirty="0" smtClean="0"/>
          </a:p>
          <a:p>
            <a:pPr algn="ctr"/>
            <a:r>
              <a:rPr lang="th-TH" sz="2400" dirty="0" smtClean="0"/>
              <a:t>บ. กลางประกันภัย จก.</a:t>
            </a:r>
            <a:endParaRPr lang="en-US" sz="2400" dirty="0"/>
          </a:p>
        </p:txBody>
      </p:sp>
      <p:cxnSp>
        <p:nvCxnSpPr>
          <p:cNvPr id="28" name="Straight Arrow Connector 27"/>
          <p:cNvCxnSpPr>
            <a:stCxn id="6" idx="2"/>
            <a:endCxn id="23" idx="0"/>
          </p:cNvCxnSpPr>
          <p:nvPr/>
        </p:nvCxnSpPr>
        <p:spPr>
          <a:xfrm rot="16200000" flipH="1">
            <a:off x="4914931" y="2236014"/>
            <a:ext cx="671460" cy="12858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3"/>
            <a:endCxn id="23" idx="1"/>
          </p:cNvCxnSpPr>
          <p:nvPr/>
        </p:nvCxnSpPr>
        <p:spPr>
          <a:xfrm>
            <a:off x="4572000" y="3568629"/>
            <a:ext cx="35719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57950" y="1857364"/>
            <a:ext cx="264320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เจ้าหน้าที่ตำรวจผู้รับผิดชอบ</a:t>
            </a:r>
            <a:endParaRPr lang="en-US" sz="2400" dirty="0" smtClean="0"/>
          </a:p>
          <a:p>
            <a:r>
              <a:rPr lang="th-TH" sz="2400" dirty="0" smtClean="0"/>
              <a:t>ออกตรวจจุดเกิดเหตุทันที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929454" y="3221180"/>
            <a:ext cx="207173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เจ้าหน้าที่ประจำสถานี</a:t>
            </a:r>
            <a:endParaRPr lang="en-US" sz="2000" dirty="0" smtClean="0"/>
          </a:p>
          <a:p>
            <a:r>
              <a:rPr lang="th-TH" sz="2000" dirty="0" smtClean="0"/>
              <a:t>บันทึกข้อมูลลง</a:t>
            </a:r>
            <a:r>
              <a:rPr lang="th-TH" sz="2000" dirty="0" err="1" smtClean="0"/>
              <a:t>ในเวป</a:t>
            </a:r>
            <a:r>
              <a:rPr lang="th-TH" sz="2000" dirty="0" smtClean="0"/>
              <a:t>ไซด์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6" grpId="0" animBg="1"/>
      <p:bldP spid="17" grpId="0" animBg="1"/>
      <p:bldP spid="14" grpId="0"/>
      <p:bldP spid="23" grpId="0" animBg="1"/>
      <p:bldP spid="24" grpId="0" animBg="1"/>
      <p:bldP spid="26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+mn-lt"/>
              </a:rPr>
              <a:t>ระบบ </a:t>
            </a:r>
            <a:r>
              <a:rPr lang="en-US" sz="4000" b="1" dirty="0" smtClean="0">
                <a:latin typeface="+mn-lt"/>
              </a:rPr>
              <a:t>E-Claim </a:t>
            </a:r>
            <a:r>
              <a:rPr lang="th-TH" sz="4000" b="1" dirty="0" smtClean="0">
                <a:latin typeface="+mn-lt"/>
              </a:rPr>
              <a:t>บ.กลางคุ้มครองผู้ประสบภัย</a:t>
            </a:r>
            <a:endParaRPr lang="th-TH" sz="4000" b="1" dirty="0">
              <a:latin typeface="+mn-lt"/>
            </a:endParaRPr>
          </a:p>
        </p:txBody>
      </p:sp>
      <p:sp>
        <p:nvSpPr>
          <p:cNvPr id="2091" name="AutoShape 43"/>
          <p:cNvSpPr>
            <a:spLocks noChangeShapeType="1"/>
          </p:cNvSpPr>
          <p:nvPr/>
        </p:nvSpPr>
        <p:spPr bwMode="auto">
          <a:xfrm>
            <a:off x="3286116" y="2214554"/>
            <a:ext cx="1214446" cy="21431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7" name="AutoShape 39"/>
          <p:cNvSpPr>
            <a:spLocks noChangeShapeType="1"/>
          </p:cNvSpPr>
          <p:nvPr/>
        </p:nvSpPr>
        <p:spPr bwMode="auto">
          <a:xfrm>
            <a:off x="1714481" y="2928934"/>
            <a:ext cx="1285883" cy="22145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9" name="AutoShape 41"/>
          <p:cNvSpPr>
            <a:spLocks noChangeShapeType="1"/>
          </p:cNvSpPr>
          <p:nvPr/>
        </p:nvSpPr>
        <p:spPr bwMode="auto">
          <a:xfrm flipH="1">
            <a:off x="1428726" y="2214554"/>
            <a:ext cx="1214447" cy="2190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3714744" y="4000504"/>
            <a:ext cx="2143140" cy="85725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ngsana New" pitchFamily="18" charset="-34"/>
              </a:rPr>
              <a:t>ตรวจสอบกับระบบ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ngsana New" pitchFamily="18" charset="-34"/>
              </a:rPr>
              <a:t>E-Accident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Online </a:t>
            </a: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ทุกวัน                                             บันทึกข้อมูล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ordia New" pitchFamily="34" charset="-34"/>
              </a:rPr>
              <a:t>claim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786182" y="3429000"/>
            <a:ext cx="2071702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ngsana New" pitchFamily="18" charset="-34"/>
              </a:rPr>
              <a:t>ยื่นขอเงินชดเชยที่ บ.กลาง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83" name="AutoShape 35"/>
          <p:cNvSpPr>
            <a:spLocks noChangeShapeType="1"/>
          </p:cNvSpPr>
          <p:nvPr/>
        </p:nvSpPr>
        <p:spPr bwMode="auto">
          <a:xfrm>
            <a:off x="4714876" y="2857496"/>
            <a:ext cx="0" cy="520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858016" y="3786190"/>
            <a:ext cx="1822452" cy="646331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rdia New" pitchFamily="34" charset="-34"/>
              </a:rPr>
              <a:t>ยื่นขอเงินชดเชยกับกองทุนช่วยเหลือผู้ประสบภัย </a:t>
            </a: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80" name="AutoShape 32"/>
          <p:cNvSpPr>
            <a:spLocks noChangeShapeType="1"/>
          </p:cNvSpPr>
          <p:nvPr/>
        </p:nvSpPr>
        <p:spPr bwMode="auto">
          <a:xfrm flipH="1">
            <a:off x="6572264" y="4429132"/>
            <a:ext cx="809625" cy="6937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79" name="AutoShape 31"/>
          <p:cNvSpPr>
            <a:spLocks noChangeShapeType="1"/>
          </p:cNvSpPr>
          <p:nvPr/>
        </p:nvSpPr>
        <p:spPr bwMode="auto">
          <a:xfrm>
            <a:off x="4357686" y="5500702"/>
            <a:ext cx="0" cy="3000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285852" y="3357562"/>
            <a:ext cx="2325690" cy="1357322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(กรณี ทำประกันฯกับ บ.กลาง และ            บ.ในเครือข่าย)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เจ้าหน้าที่ รพ.หรือเจ้าหน้าที่ บ.กลางประจำโรงพยาบาล(ถ้ามี)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บันทึกลงระบบ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Claim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BrowalliaUPC" pitchFamily="34" charset="-34"/>
              </a:rPr>
              <a:t>ทุกวัน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-714412" y="2500306"/>
            <a:ext cx="18473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ngsana New" pitchFamily="18" charset="-34"/>
              </a:rPr>
              <a:t/>
            </a:r>
            <a:b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ngsana New" pitchFamily="18" charset="-34"/>
              </a:rPr>
            </a:b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1214414" y="3127389"/>
            <a:ext cx="6463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BrowalliaUPC" pitchFamily="34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1214414" y="3584589"/>
            <a:ext cx="1847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ngsana New" pitchFamily="18" charset="-34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ngsana New" pitchFamily="18" charset="-34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ngsana New" pitchFamily="18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0034" y="1714488"/>
            <a:ext cx="514353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ผู้ประสบภัยจากรถที่มีประกันตาม </a:t>
            </a:r>
            <a:r>
              <a:rPr lang="th-TH" sz="2400" b="1" dirty="0" err="1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พรบ</a:t>
            </a:r>
            <a:endParaRPr lang="th-TH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6072198" y="1785926"/>
            <a:ext cx="271464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th-TH" sz="20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ผู้ประสบภัยที่ไม่มีประกัน </a:t>
            </a:r>
            <a:r>
              <a:rPr lang="th-TH" sz="2000" b="1" dirty="0" err="1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พรบ.</a:t>
            </a:r>
            <a:endParaRPr lang="th-TH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214282" y="2500306"/>
            <a:ext cx="2775119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th-TH" sz="18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รับการรักษาโรงพยาบาลทั้งรัฐและเอกชน</a:t>
            </a:r>
            <a:endParaRPr lang="en-US" sz="1800" dirty="0" smtClean="0">
              <a:cs typeface="Angsana New" pitchFamily="18" charset="-3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57620" y="2500306"/>
            <a:ext cx="1725152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th-TH" sz="1800" b="1" dirty="0" smtClean="0">
                <a:ea typeface="Calibri" pitchFamily="34" charset="0"/>
                <a:cs typeface="Cordia New" pitchFamily="34" charset="-34"/>
              </a:rPr>
              <a:t>ไม่ได้</a:t>
            </a:r>
            <a:r>
              <a:rPr lang="th-TH" sz="1800" dirty="0" smtClean="0">
                <a:ea typeface="Calibri" pitchFamily="34" charset="0"/>
                <a:cs typeface="Cordia New" pitchFamily="34" charset="-34"/>
              </a:rPr>
              <a:t>รับการรักษาใน รพ.</a:t>
            </a:r>
            <a:endParaRPr lang="th-TH" sz="1800" dirty="0" smtClean="0">
              <a:cs typeface="Angsana New" pitchFamily="18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5984" y="5842337"/>
            <a:ext cx="4251485" cy="892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ฐานข้อมูล </a:t>
            </a:r>
            <a:r>
              <a:rPr lang="en-US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E-claim </a:t>
            </a:r>
            <a:r>
              <a:rPr lang="th-TH" sz="24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บ.กลางฯ</a:t>
            </a:r>
            <a:r>
              <a:rPr lang="en-US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,</a:t>
            </a:r>
            <a:r>
              <a:rPr lang="th-TH" sz="24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ระดับประเทศ</a:t>
            </a:r>
            <a:endParaRPr lang="en-US" sz="1100" dirty="0" smtClean="0">
              <a:cs typeface="Angsana New" pitchFamily="18" charset="-3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4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สรุปข้อมูล</a:t>
            </a:r>
            <a:r>
              <a:rPr lang="en-US" sz="18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 (</a:t>
            </a:r>
            <a:r>
              <a:rPr lang="th-TH" sz="24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รายเดือน รายปี</a:t>
            </a:r>
            <a:r>
              <a:rPr lang="en-US" sz="1800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)</a:t>
            </a:r>
            <a:endParaRPr lang="en-US" sz="4400" dirty="0" smtClean="0">
              <a:cs typeface="Angsana New" pitchFamily="18" charset="-34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-179421" y="3821909"/>
            <a:ext cx="1786744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4607719" y="4964917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607719" y="3893347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6858016" y="3000372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1438" y="4786322"/>
            <a:ext cx="2071670" cy="646331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800" dirty="0" smtClean="0">
                <a:ea typeface="Calibri" pitchFamily="34" charset="0"/>
                <a:cs typeface="Cordia New" pitchFamily="34" charset="-34"/>
              </a:rPr>
              <a:t>(กรณีไม่ใช่ ประกัน บ.กลาง)</a:t>
            </a:r>
            <a:endParaRPr lang="en-US" sz="1000" dirty="0" smtClean="0">
              <a:cs typeface="Angsana New" pitchFamily="18" charset="-3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800" dirty="0" smtClean="0">
                <a:ea typeface="Calibri" pitchFamily="34" charset="0"/>
                <a:cs typeface="Cordia New" pitchFamily="34" charset="-34"/>
              </a:rPr>
              <a:t>บันทึกข้อมูล บ.ประกันอื่น </a:t>
            </a:r>
            <a:endParaRPr lang="th-TH" sz="3600" dirty="0" smtClean="0">
              <a:cs typeface="Angsana New" pitchFamily="18" charset="-34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71736" y="5202808"/>
            <a:ext cx="4071966" cy="369332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/>
            <a:r>
              <a:rPr lang="th-TH" sz="18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บันทึกข้อมูล </a:t>
            </a:r>
            <a:r>
              <a:rPr lang="en-US" sz="18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E-claim</a:t>
            </a:r>
            <a:r>
              <a:rPr lang="th-TH" sz="1800" b="1" dirty="0" smtClean="0">
                <a:solidFill>
                  <a:srgbClr val="000000"/>
                </a:solidFill>
                <a:ea typeface="Calibri" pitchFamily="34" charset="0"/>
                <a:cs typeface="BrowalliaUPC" pitchFamily="34" charset="-34"/>
              </a:rPr>
              <a:t> จาก บ.กลางฯ สาขาจังหวัด</a:t>
            </a:r>
            <a:endParaRPr lang="en-US" sz="1800" dirty="0" smtClean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2" y="4857760"/>
            <a:ext cx="9144000" cy="20002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r>
              <a:rPr lang="th-TH" sz="2600" b="1" dirty="0" smtClean="0"/>
              <a:t>ระบบการรายงานข้อมูลอุบัติเหตุจราจร</a:t>
            </a:r>
            <a:endParaRPr lang="th-TH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1357298"/>
            <a:ext cx="1285884" cy="40011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โรงพยาบาล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8628" y="2143116"/>
            <a:ext cx="85722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ตำรวจ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2100196"/>
            <a:ext cx="214314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บริการแพทย์ฉุกเฉิน</a:t>
            </a:r>
            <a:r>
              <a:rPr lang="en-US" sz="2000" dirty="0" smtClean="0"/>
              <a:t>, EMS</a:t>
            </a:r>
            <a:endParaRPr lang="th-TH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2071678"/>
            <a:ext cx="2643206" cy="40011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ห้องฉุกเฉิน, หอผู้ป่วย, ชันสูตร</a:t>
            </a:r>
            <a:endParaRPr lang="th-TH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3864122"/>
            <a:ext cx="1643042" cy="707886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สำนักงานสาธารณสุขจังหวัด</a:t>
            </a:r>
            <a:endParaRPr lang="th-TH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5007130"/>
            <a:ext cx="1357322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err="1" smtClean="0"/>
              <a:t>สตช</a:t>
            </a:r>
            <a:endParaRPr lang="th-TH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072330" y="5143512"/>
            <a:ext cx="150019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กรมการปกครอง</a:t>
            </a:r>
            <a:endParaRPr lang="th-TH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215206" y="6078700"/>
            <a:ext cx="185738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บ. กลางประกันภัย จก.</a:t>
            </a:r>
            <a:endParaRPr lang="th-TH" sz="2000" dirty="0"/>
          </a:p>
        </p:txBody>
      </p:sp>
      <p:cxnSp>
        <p:nvCxnSpPr>
          <p:cNvPr id="27" name="Shape 26"/>
          <p:cNvCxnSpPr>
            <a:endCxn id="6" idx="0"/>
          </p:cNvCxnSpPr>
          <p:nvPr/>
        </p:nvCxnSpPr>
        <p:spPr>
          <a:xfrm>
            <a:off x="5429256" y="914411"/>
            <a:ext cx="1571636" cy="44288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9" idx="1"/>
            <a:endCxn id="7" idx="0"/>
          </p:cNvCxnSpPr>
          <p:nvPr/>
        </p:nvCxnSpPr>
        <p:spPr>
          <a:xfrm rot="10800000" flipV="1">
            <a:off x="857240" y="914410"/>
            <a:ext cx="2357438" cy="12287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9" idx="2"/>
            <a:endCxn id="8" idx="0"/>
          </p:cNvCxnSpPr>
          <p:nvPr/>
        </p:nvCxnSpPr>
        <p:spPr>
          <a:xfrm rot="5400000">
            <a:off x="3257598" y="785794"/>
            <a:ext cx="985730" cy="16430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3"/>
            <a:endCxn id="9" idx="1"/>
          </p:cNvCxnSpPr>
          <p:nvPr/>
        </p:nvCxnSpPr>
        <p:spPr>
          <a:xfrm flipV="1">
            <a:off x="4000496" y="2271733"/>
            <a:ext cx="1643074" cy="285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2"/>
          </p:cNvCxnSpPr>
          <p:nvPr/>
        </p:nvCxnSpPr>
        <p:spPr>
          <a:xfrm rot="5400000">
            <a:off x="6879475" y="1878825"/>
            <a:ext cx="24283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6751653" y="3250405"/>
            <a:ext cx="1499404" cy="79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4429125" y="2500304"/>
            <a:ext cx="1643079" cy="135732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7358082" y="4927610"/>
            <a:ext cx="430216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3429786" y="5214950"/>
            <a:ext cx="1285884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2"/>
            <a:endCxn id="17" idx="0"/>
          </p:cNvCxnSpPr>
          <p:nvPr/>
        </p:nvCxnSpPr>
        <p:spPr>
          <a:xfrm rot="5400000">
            <a:off x="-392579" y="3757311"/>
            <a:ext cx="2463904" cy="3573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3357562"/>
            <a:ext cx="1276328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POLIS, RAIS</a:t>
            </a:r>
            <a:endParaRPr lang="th-TH" sz="2000" dirty="0"/>
          </a:p>
        </p:txBody>
      </p:sp>
      <p:cxnSp>
        <p:nvCxnSpPr>
          <p:cNvPr id="73" name="Straight Arrow Connector 72"/>
          <p:cNvCxnSpPr>
            <a:stCxn id="8" idx="2"/>
          </p:cNvCxnSpPr>
          <p:nvPr/>
        </p:nvCxnSpPr>
        <p:spPr>
          <a:xfrm rot="16200000" flipH="1">
            <a:off x="2357422" y="3071810"/>
            <a:ext cx="1428760" cy="28575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43174" y="2857496"/>
            <a:ext cx="85725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ITEMS</a:t>
            </a:r>
            <a:endParaRPr lang="th-TH" sz="2000" dirty="0"/>
          </a:p>
        </p:txBody>
      </p:sp>
      <p:cxnSp>
        <p:nvCxnSpPr>
          <p:cNvPr id="79" name="Straight Arrow Connector 78"/>
          <p:cNvCxnSpPr>
            <a:endCxn id="20" idx="0"/>
          </p:cNvCxnSpPr>
          <p:nvPr/>
        </p:nvCxnSpPr>
        <p:spPr>
          <a:xfrm rot="5400000">
            <a:off x="2258033" y="5115558"/>
            <a:ext cx="1127476" cy="50006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214546" y="5072074"/>
            <a:ext cx="847700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ITEMS</a:t>
            </a:r>
            <a:endParaRPr lang="th-TH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4572000" y="2792552"/>
            <a:ext cx="121444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19 </a:t>
            </a:r>
            <a:r>
              <a:rPr lang="th-TH" sz="2000" dirty="0" smtClean="0"/>
              <a:t>สาเหตุ</a:t>
            </a:r>
            <a:endParaRPr lang="th-TH" sz="2000" dirty="0"/>
          </a:p>
        </p:txBody>
      </p:sp>
      <p:sp>
        <p:nvSpPr>
          <p:cNvPr id="92" name="TextBox 91"/>
          <p:cNvSpPr txBox="1"/>
          <p:nvPr/>
        </p:nvSpPr>
        <p:spPr>
          <a:xfrm>
            <a:off x="3500430" y="4957716"/>
            <a:ext cx="1214446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19 </a:t>
            </a:r>
            <a:r>
              <a:rPr lang="th-TH" sz="2000" dirty="0" smtClean="0"/>
              <a:t>สาเหตุ</a:t>
            </a:r>
            <a:endParaRPr lang="th-TH" sz="2000" dirty="0"/>
          </a:p>
        </p:txBody>
      </p:sp>
      <p:cxnSp>
        <p:nvCxnSpPr>
          <p:cNvPr id="95" name="Shape 94"/>
          <p:cNvCxnSpPr>
            <a:stCxn id="9" idx="3"/>
          </p:cNvCxnSpPr>
          <p:nvPr/>
        </p:nvCxnSpPr>
        <p:spPr>
          <a:xfrm>
            <a:off x="8286776" y="2271733"/>
            <a:ext cx="571504" cy="3729035"/>
          </a:xfrm>
          <a:prstGeom prst="bentConnector2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215338" y="3071810"/>
            <a:ext cx="928662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E-claim</a:t>
            </a:r>
            <a:endParaRPr lang="th-TH" sz="2000" dirty="0"/>
          </a:p>
        </p:txBody>
      </p:sp>
      <p:cxnSp>
        <p:nvCxnSpPr>
          <p:cNvPr id="99" name="Straight Arrow Connector 98"/>
          <p:cNvCxnSpPr/>
          <p:nvPr/>
        </p:nvCxnSpPr>
        <p:spPr>
          <a:xfrm rot="5400000">
            <a:off x="4071934" y="3571876"/>
            <a:ext cx="3357586" cy="121444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0694" y="4000504"/>
            <a:ext cx="428628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71406" y="6286520"/>
            <a:ext cx="4285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71406" y="6570684"/>
            <a:ext cx="428596" cy="158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28596" y="614364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/>
              <a:t>ผู้ป่วย</a:t>
            </a:r>
            <a:endParaRPr lang="en-US" sz="1600" dirty="0" smtClean="0"/>
          </a:p>
          <a:p>
            <a:r>
              <a:rPr lang="th-TH" sz="1600" dirty="0" smtClean="0"/>
              <a:t>เส้นทางการรายงาน</a:t>
            </a:r>
            <a:endParaRPr lang="en-US" sz="16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571604" y="5929330"/>
            <a:ext cx="200026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สถาบันการแพทย์ฉุกเฉิน</a:t>
            </a:r>
            <a:endParaRPr lang="th-TH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86182" y="5929330"/>
            <a:ext cx="185738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กรมควบคุมโรค</a:t>
            </a:r>
            <a:endParaRPr lang="th-TH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857884" y="5929330"/>
            <a:ext cx="71438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dirty="0" err="1" smtClean="0"/>
              <a:t>สนย.</a:t>
            </a:r>
            <a:endParaRPr lang="th-TH" sz="2000" dirty="0"/>
          </a:p>
        </p:txBody>
      </p:sp>
      <p:grpSp>
        <p:nvGrpSpPr>
          <p:cNvPr id="3" name="Group 47"/>
          <p:cNvGrpSpPr/>
          <p:nvPr/>
        </p:nvGrpSpPr>
        <p:grpSpPr>
          <a:xfrm>
            <a:off x="1500166" y="5715040"/>
            <a:ext cx="5214974" cy="1176021"/>
            <a:chOff x="1500166" y="5715040"/>
            <a:chExt cx="5214974" cy="1176021"/>
          </a:xfrm>
        </p:grpSpPr>
        <p:sp>
          <p:nvSpPr>
            <p:cNvPr id="62" name="Rectangle 61"/>
            <p:cNvSpPr/>
            <p:nvPr/>
          </p:nvSpPr>
          <p:spPr>
            <a:xfrm>
              <a:off x="1500166" y="5715040"/>
              <a:ext cx="5214974" cy="1142984"/>
            </a:xfrm>
            <a:prstGeom prst="rect">
              <a:avLst/>
            </a:prstGeom>
            <a:solidFill>
              <a:schemeClr val="accent1">
                <a:alpha val="4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428860" y="642939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dirty="0" smtClean="0"/>
                <a:t>กระทรวงสาธารณสุข</a:t>
              </a:r>
              <a:endParaRPr lang="th-TH" sz="2400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072330" y="4000504"/>
            <a:ext cx="928662" cy="707886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ทะเบียน</a:t>
            </a:r>
            <a:r>
              <a:rPr lang="th-TH" sz="2000" dirty="0" err="1" smtClean="0"/>
              <a:t>มรณ</a:t>
            </a:r>
            <a:r>
              <a:rPr lang="th-TH" sz="2000" dirty="0" smtClean="0"/>
              <a:t>บัตร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5322099" y="4321975"/>
            <a:ext cx="2643206" cy="57150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429388" y="2935428"/>
            <a:ext cx="1714512" cy="400110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ใบรับรองการตาย</a:t>
            </a:r>
            <a:endParaRPr lang="th-TH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71406" y="785794"/>
            <a:ext cx="1534394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th-TH" b="1" dirty="0" smtClean="0"/>
              <a:t>ระดับจังหวัด</a:t>
            </a:r>
            <a:endParaRPr lang="th-TH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7210" y="5548986"/>
            <a:ext cx="1205779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th-TH" b="1" dirty="0" smtClean="0"/>
              <a:t>ส่วนกลาง</a:t>
            </a:r>
            <a:endParaRPr lang="th-TH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214678" y="714356"/>
            <a:ext cx="2714644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th-TH" sz="2000" dirty="0" smtClean="0"/>
              <a:t>จุดเกิดเหตุ</a:t>
            </a:r>
            <a:endParaRPr lang="th-TH" sz="2000" dirty="0"/>
          </a:p>
        </p:txBody>
      </p:sp>
      <p:cxnSp>
        <p:nvCxnSpPr>
          <p:cNvPr id="51" name="Straight Connector 50"/>
          <p:cNvCxnSpPr>
            <a:stCxn id="50" idx="3"/>
          </p:cNvCxnSpPr>
          <p:nvPr/>
        </p:nvCxnSpPr>
        <p:spPr>
          <a:xfrm flipV="1">
            <a:off x="6572264" y="5572140"/>
            <a:ext cx="500066" cy="55724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9" grpId="0" animBg="1"/>
      <p:bldP spid="23" grpId="0" animBg="1"/>
      <p:bldP spid="12" grpId="0" animBg="1"/>
      <p:bldP spid="13" grpId="0" animBg="1"/>
      <p:bldP spid="80" grpId="0" animBg="1"/>
      <p:bldP spid="90" grpId="0" animBg="1"/>
      <p:bldP spid="92" grpId="0" animBg="1"/>
      <p:bldP spid="96" grpId="0" animBg="1"/>
      <p:bldP spid="10" grpId="0" animBg="1"/>
      <p:bldP spid="20" grpId="0" animBg="1"/>
      <p:bldP spid="18" grpId="0" animBg="1"/>
      <p:bldP spid="50" grpId="0" animBg="1"/>
      <p:bldP spid="61" grpId="0" animBg="1"/>
      <p:bldP spid="100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571496"/>
          </a:xfrm>
        </p:spPr>
        <p:txBody>
          <a:bodyPr>
            <a:noAutofit/>
          </a:bodyPr>
          <a:lstStyle/>
          <a:p>
            <a:r>
              <a:rPr lang="th-TH" sz="2800" b="1" dirty="0" smtClean="0"/>
              <a:t>ฐานข้อมูลงานเฝ้าระวังและป้องกันการบาดเจ็บจากอุบัติเหตุจราจร   ในระดับจังหวัด</a:t>
            </a:r>
            <a:endParaRPr lang="th-TH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6600121"/>
              </p:ext>
            </p:extLst>
          </p:nvPr>
        </p:nvGraphicFramePr>
        <p:xfrm>
          <a:off x="0" y="571480"/>
          <a:ext cx="9144000" cy="5557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04"/>
                <a:gridCol w="3571900"/>
                <a:gridCol w="4000496"/>
              </a:tblGrid>
              <a:tr h="5087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altLang="zh-CN" sz="2800" b="1" dirty="0" smtClean="0"/>
                        <a:t>ระบบข้อมูล</a:t>
                      </a:r>
                      <a:endParaRPr lang="en-US" altLang="zh-CN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/>
                        <a:t>นิยามของระบบ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800" dirty="0" smtClean="0"/>
                        <a:t>วัตถุประสงค์ของระบบ</a:t>
                      </a:r>
                      <a:endParaRPr lang="en-US" sz="2800" dirty="0"/>
                    </a:p>
                  </a:txBody>
                  <a:tcPr anchor="ctr"/>
                </a:tc>
              </a:tr>
              <a:tr h="12856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/>
                        <a:t>IS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ระบบเฝ้าระวังการบาดเจ็บ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เพื่อพัฒนานโยบายด้านการป้องกันการบาดเจ็บ</a:t>
                      </a:r>
                      <a:endParaRPr lang="en-US" sz="2000" b="0" baseline="0" dirty="0" smtClean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baseline="0" dirty="0" smtClean="0"/>
                        <a:t>เพื่อพัฒนาการบริการด้านการรักษาพยาบาลผู้ป่วยบาดเจ็บ</a:t>
                      </a:r>
                      <a:endParaRPr lang="en-US" sz="2000" b="0" dirty="0"/>
                    </a:p>
                  </a:txBody>
                  <a:tcPr marL="72000" anchor="ctr"/>
                </a:tc>
              </a:tr>
              <a:tr h="7303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/>
                        <a:t>19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th-TH" sz="2000" b="1" baseline="0" dirty="0" smtClean="0"/>
                        <a:t>สาเหตุ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ระบบเฝ้าระวังการบาดเจ็บจากสาเหตุภายนอก</a:t>
                      </a:r>
                      <a:r>
                        <a:rPr lang="th-TH" sz="2000" b="0" baseline="0" dirty="0" smtClean="0"/>
                        <a:t> </a:t>
                      </a:r>
                      <a:r>
                        <a:rPr lang="en-US" sz="2000" b="0" baseline="0" dirty="0" smtClean="0"/>
                        <a:t>19</a:t>
                      </a:r>
                      <a:r>
                        <a:rPr lang="th-TH" sz="2000" b="0" baseline="0" dirty="0" smtClean="0"/>
                        <a:t> สาเหตุหลัก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เพื่อติดตามและเฝ้าระวังจำนวนผู้บาดเจ็บ</a:t>
                      </a:r>
                      <a:endParaRPr lang="en-US" sz="2000" b="0" dirty="0"/>
                    </a:p>
                  </a:txBody>
                  <a:tcPr marL="72000" anchor="ctr"/>
                </a:tc>
              </a:tr>
              <a:tr h="6443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/>
                        <a:t>ITEMS (</a:t>
                      </a:r>
                      <a:r>
                        <a:rPr lang="th-TH" sz="2000" b="1" dirty="0" err="1" smtClean="0"/>
                        <a:t>สพฉ</a:t>
                      </a:r>
                      <a:r>
                        <a:rPr lang="th-TH" sz="2000" b="1" dirty="0" smtClean="0"/>
                        <a:t>)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ระบบข้อมูลสารสนเทศด้านการแพทย์ฉุกเฉิน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เพื่อพัฒนางานด้านการดูแลผู้ป่วยฉุกเฉิน</a:t>
                      </a:r>
                      <a:endParaRPr lang="en-US" sz="2000" b="0" dirty="0" smtClean="0"/>
                    </a:p>
                  </a:txBody>
                  <a:tcPr marL="72000" anchor="ctr"/>
                </a:tc>
              </a:tr>
              <a:tr h="4868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1" dirty="0" smtClean="0"/>
                        <a:t>ทะเบียน</a:t>
                      </a:r>
                      <a:r>
                        <a:rPr lang="th-TH" sz="2000" b="1" dirty="0" err="1" smtClean="0"/>
                        <a:t>มรณ</a:t>
                      </a:r>
                      <a:r>
                        <a:rPr lang="th-TH" sz="2000" b="1" dirty="0" smtClean="0"/>
                        <a:t>บัตร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ระบบจดทะเบียนการเสียชีวิตของประขากรไทย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เพื่อติดตามและวิเคราะห์การตายในประชากรไทย</a:t>
                      </a:r>
                      <a:endParaRPr lang="en-US" sz="2000" b="0" dirty="0" smtClean="0"/>
                    </a:p>
                  </a:txBody>
                  <a:tcPr marL="72000" anchor="ctr"/>
                </a:tc>
              </a:tr>
              <a:tr h="3293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POLIS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</a:t>
                      </a:r>
                      <a:r>
                        <a:rPr lang="th-TH" sz="2000" b="0" dirty="0" err="1" smtClean="0"/>
                        <a:t>บันทึกเคส</a:t>
                      </a:r>
                      <a:r>
                        <a:rPr lang="th-TH" sz="2000" b="0" dirty="0" smtClean="0"/>
                        <a:t>คดี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เพื่อเป็นทะเบียนคดีและวางแผนด้านกำลังตำรวจ</a:t>
                      </a:r>
                      <a:endParaRPr lang="en-US" sz="2000" b="0" dirty="0" smtClean="0"/>
                    </a:p>
                  </a:txBody>
                  <a:tcPr marL="72000" anchor="ctr"/>
                </a:tc>
              </a:tr>
              <a:tr h="9157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/>
                        <a:t>E-claim</a:t>
                      </a:r>
                      <a:endParaRPr lang="en-US" sz="20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ระบบลงทะเบียนการเบิกจ่ายเงินชดเขยผู้ประสบภัยจากทางถนน</a:t>
                      </a:r>
                      <a:endParaRPr lang="en-US" sz="2000" b="0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เพื่อเป็นทะเบียนการเบิกจ่ายค่าชดเชยฯและด้านการวางแผนงานของ บ. กลางประกันภัย จำกัด</a:t>
                      </a:r>
                      <a:endParaRPr lang="en-US" sz="2000" b="0" dirty="0" smtClean="0"/>
                    </a:p>
                  </a:txBody>
                  <a:tcPr marL="72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8"/>
            <a:ext cx="9144000" cy="1143000"/>
          </a:xfrm>
        </p:spPr>
        <p:txBody>
          <a:bodyPr>
            <a:noAutofit/>
          </a:bodyPr>
          <a:lstStyle/>
          <a:p>
            <a:r>
              <a:rPr lang="th-TH" sz="2800" b="1" dirty="0" smtClean="0"/>
              <a:t>ฐานข้อมูลงานเฝ้าระวังและป้องกันการบาดเจ็บจาก</a:t>
            </a:r>
            <a:r>
              <a:rPr lang="th-TH" sz="2800" b="1" u="sng" dirty="0" smtClean="0"/>
              <a:t>อุบัติเหตุจราจร</a:t>
            </a:r>
            <a:r>
              <a:rPr lang="th-TH" sz="2800" b="1" dirty="0" smtClean="0"/>
              <a:t>   ในระดับจังหวัด</a:t>
            </a:r>
            <a:endParaRPr lang="th-TH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6600121"/>
              </p:ext>
            </p:extLst>
          </p:nvPr>
        </p:nvGraphicFramePr>
        <p:xfrm>
          <a:off x="142876" y="1430371"/>
          <a:ext cx="8858280" cy="460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6"/>
                <a:gridCol w="5929354"/>
              </a:tblGrid>
              <a:tr h="549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altLang="zh-CN" sz="2400" b="1" dirty="0" smtClean="0"/>
                        <a:t>ระบบข้อมูล</a:t>
                      </a:r>
                      <a:endParaRPr lang="en-US" altLang="zh-C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400" dirty="0" smtClean="0"/>
                        <a:t>กลุ่มประชาชนที่อยู่ในระบบข้อมูล</a:t>
                      </a:r>
                      <a:endParaRPr lang="en-US" sz="2400" dirty="0"/>
                    </a:p>
                  </a:txBody>
                  <a:tcPr anchor="ctr"/>
                </a:tc>
              </a:tr>
              <a:tr h="8288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IS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ผู้บาดเจ็บหรือเสียชีวิตที่เข้ารับการรักษาใน</a:t>
                      </a:r>
                      <a:r>
                        <a:rPr lang="th-TH" sz="2000" b="0" baseline="0" dirty="0" smtClean="0"/>
                        <a:t> รพ. ที่มีระบบบันทึกข้อมูล </a:t>
                      </a:r>
                      <a:r>
                        <a:rPr lang="en-US" sz="2000" b="0" baseline="0" dirty="0" smtClean="0"/>
                        <a:t>IS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baseline="0" dirty="0" smtClean="0"/>
                        <a:t>(</a:t>
                      </a:r>
                      <a:r>
                        <a:rPr lang="th-TH" sz="2000" b="0" baseline="0" dirty="0" smtClean="0"/>
                        <a:t>ภายใน </a:t>
                      </a:r>
                      <a:r>
                        <a:rPr lang="en-US" sz="2000" b="0" baseline="0" dirty="0" smtClean="0"/>
                        <a:t>7</a:t>
                      </a:r>
                      <a:r>
                        <a:rPr lang="th-TH" sz="2000" b="0" baseline="0" dirty="0" smtClean="0"/>
                        <a:t> วันหลังบาดเจ็บ)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5513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19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th-TH" sz="2400" b="1" baseline="0" dirty="0" smtClean="0"/>
                        <a:t>สาเหตุ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000" b="0" dirty="0" smtClean="0"/>
                        <a:t>ผู้บาดเจ็บหรือเสียชีวิตจากสาเหตุ </a:t>
                      </a:r>
                      <a:r>
                        <a:rPr lang="en-US" sz="2000" b="0" dirty="0" smtClean="0"/>
                        <a:t>19</a:t>
                      </a:r>
                      <a:r>
                        <a:rPr lang="th-TH" sz="2000" b="0" dirty="0" smtClean="0"/>
                        <a:t> ชนิด ที่เข้ารับการรักษาใน</a:t>
                      </a:r>
                      <a:r>
                        <a:rPr lang="th-TH" sz="2000" b="0" baseline="0" dirty="0" smtClean="0"/>
                        <a:t> รพ. ของรัฐ 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5513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ITEMS (</a:t>
                      </a:r>
                      <a:r>
                        <a:rPr lang="th-TH" sz="2400" b="1" dirty="0" err="1" smtClean="0"/>
                        <a:t>สพฉ</a:t>
                      </a:r>
                      <a:r>
                        <a:rPr lang="th-TH" sz="2400" b="1" dirty="0" smtClean="0"/>
                        <a:t>)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ผู้บาดเจ็บ</a:t>
                      </a:r>
                      <a:r>
                        <a:rPr lang="th-TH" sz="2000" b="0" smtClean="0"/>
                        <a:t>หรือเสียชีวิต</a:t>
                      </a:r>
                      <a:r>
                        <a:rPr lang="th-TH" sz="2000" b="0" dirty="0" smtClean="0"/>
                        <a:t>ที่ได้รับการช่วยเหลือจากระบบการแพทย์ฉุกเฉิน</a:t>
                      </a:r>
                      <a:endParaRPr lang="en-US" sz="2000" b="0" dirty="0" smtClean="0"/>
                    </a:p>
                  </a:txBody>
                  <a:tcPr anchor="ctr"/>
                </a:tc>
              </a:tr>
              <a:tr h="5513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2400" b="1" dirty="0" smtClean="0"/>
                        <a:t>ทะเบียน</a:t>
                      </a:r>
                      <a:r>
                        <a:rPr lang="th-TH" sz="2400" b="1" dirty="0" err="1" smtClean="0"/>
                        <a:t>มรณ</a:t>
                      </a:r>
                      <a:r>
                        <a:rPr lang="th-TH" sz="2400" b="1" dirty="0" smtClean="0"/>
                        <a:t>บัตร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baseline="0" dirty="0" smtClean="0"/>
                        <a:t>ประชาชนที่เสียชีวิตและแจ้งตายต่อนายทะเบียน</a:t>
                      </a:r>
                      <a:endParaRPr lang="en-US" sz="2000" b="0" dirty="0" smtClean="0"/>
                    </a:p>
                  </a:txBody>
                  <a:tcPr anchor="ctr"/>
                </a:tc>
              </a:tr>
              <a:tr h="5513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POLIS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/>
                        <a:t>ผู้บาดเจ็บหรือเสียชีวิตจากอุบัติเหตุที่เป็นกรณีเป็นคดีความ</a:t>
                      </a:r>
                      <a:endParaRPr lang="en-US" sz="2000" b="0" dirty="0" smtClean="0"/>
                    </a:p>
                  </a:txBody>
                  <a:tcPr anchor="ctr"/>
                </a:tc>
              </a:tr>
              <a:tr h="6180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/>
                        <a:t>E-claim</a:t>
                      </a:r>
                      <a:endParaRPr lang="en-US" sz="2400" b="1" dirty="0"/>
                    </a:p>
                  </a:txBody>
                  <a:tcPr marL="72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  </a:t>
                      </a:r>
                      <a:r>
                        <a:rPr lang="th-TH" sz="2000" b="0" baseline="0" dirty="0" smtClean="0"/>
                        <a:t>ผู้ประกันตนตาม </a:t>
                      </a:r>
                      <a:r>
                        <a:rPr lang="th-TH" sz="2000" b="0" baseline="0" dirty="0" err="1" smtClean="0"/>
                        <a:t>พรบ.</a:t>
                      </a:r>
                      <a:r>
                        <a:rPr lang="th-TH" sz="2000" b="0" baseline="0" dirty="0" smtClean="0"/>
                        <a:t> ผู้ประสบภัยจากรถ กับ บ.กลางประกันภัย จำกัด</a:t>
                      </a:r>
                      <a:endParaRPr lang="en-US" sz="2000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eesiaUPC"/>
        <a:ea typeface=""/>
        <a:cs typeface="FreesiaUPC"/>
      </a:majorFont>
      <a:minorFont>
        <a:latin typeface="FreesiaUPC"/>
        <a:ea typeface=""/>
        <a:cs typeface="Frees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5733</TotalTime>
  <Words>1498</Words>
  <Application>Microsoft Office PowerPoint</Application>
  <PresentationFormat>นำเสนอทางหน้าจอ (4:3)</PresentationFormat>
  <Paragraphs>469</Paragraphs>
  <Slides>27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Office Theme</vt:lpstr>
      <vt:lpstr>ระบบข้อมูลสารสนเทศ  ด้านงานเฝ้าระวังการบาดเจ็บจากอุบัติเหตุจราจร Surveillance and Information System Improvement  for Road Traffic Injuries</vt:lpstr>
      <vt:lpstr>ทำความรู้จักกับระบบข้อมูลงานที่เกี่ยวข้องกับการเฝ้าระวังและป้องกันการบาดเจ็บจากอุบัติเหตุจราจร   ในระดับจังหวัด</vt:lpstr>
      <vt:lpstr>ระบบรายงานข้อมูล ITEMS, 19 สาเหตุ, IS</vt:lpstr>
      <vt:lpstr>ระบบข้อมูลการจดทะเบียนการตาย (มรณบัตร)</vt:lpstr>
      <vt:lpstr>ระบบข้อมูล  POLIS, RAIS</vt:lpstr>
      <vt:lpstr>ระบบ E-Claim บ.กลางคุ้มครองผู้ประสบภัย</vt:lpstr>
      <vt:lpstr>ระบบการรายงานข้อมูลอุบัติเหตุจราจร</vt:lpstr>
      <vt:lpstr>ฐานข้อมูลงานเฝ้าระวังและป้องกันการบาดเจ็บจากอุบัติเหตุจราจร   ในระดับจังหวัด</vt:lpstr>
      <vt:lpstr>ฐานข้อมูลงานเฝ้าระวังและป้องกันการบาดเจ็บจากอุบัติเหตุจราจร   ในระดับจังหวัด</vt:lpstr>
      <vt:lpstr>แบบจำลองความครอบคลุมของ ระบบข้อมูลอุบัติเหตุจราจรระดับจังหวัด</vt:lpstr>
      <vt:lpstr>Applied Haddon Matrix</vt:lpstr>
      <vt:lpstr>Applied Haddon Matrix</vt:lpstr>
      <vt:lpstr>Applied Haddon Matrix</vt:lpstr>
      <vt:lpstr>ภาพนิ่ง 14</vt:lpstr>
      <vt:lpstr>จุดน่าสนใจ</vt:lpstr>
      <vt:lpstr>จุดน่าสนใจ</vt:lpstr>
      <vt:lpstr>ภาพนิ่ง 17</vt:lpstr>
      <vt:lpstr>แหล่งข้อมูลอื่นๆ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สรุปหลักการใช้ระบาดวิทยา  เพื่อควบคุมและป้องกันอุบัติเหตุ</vt:lpstr>
      <vt:lpstr>แนวคิด งานป้องกันควบคุมอุบัติเหตุจราจร</vt:lpstr>
      <vt:lpstr>โครงการ พัฒนางานป้องกันควบคุมอุบัติเหตุจราจร 2558</vt:lpstr>
      <vt:lpstr>การดำเนินงานป้องกันควบคุมอุบัติเหตุจราจร 2558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and information system improvement for road traffic injuries</dc:title>
  <dc:creator>FETP_32_2</dc:creator>
  <cp:lastModifiedBy>iLLuSioN</cp:lastModifiedBy>
  <cp:revision>213</cp:revision>
  <dcterms:created xsi:type="dcterms:W3CDTF">2012-07-22T02:30:45Z</dcterms:created>
  <dcterms:modified xsi:type="dcterms:W3CDTF">2014-03-12T02:06:42Z</dcterms:modified>
</cp:coreProperties>
</file>